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9" r:id="rId5"/>
    <p:sldId id="266" r:id="rId6"/>
    <p:sldId id="267" r:id="rId7"/>
    <p:sldId id="268" r:id="rId8"/>
    <p:sldId id="269" r:id="rId9"/>
    <p:sldId id="261" r:id="rId10"/>
    <p:sldId id="260" r:id="rId11"/>
    <p:sldId id="262"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2B0A68-C467-4C59-BAA1-DA97C0410C91}" v="16" dt="2022-03-17T17:51:39.1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1" autoAdjust="0"/>
    <p:restoredTop sz="94660"/>
  </p:normalViewPr>
  <p:slideViewPr>
    <p:cSldViewPr snapToGrid="0">
      <p:cViewPr varScale="1">
        <p:scale>
          <a:sx n="73" d="100"/>
          <a:sy n="73" d="100"/>
        </p:scale>
        <p:origin x="70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E2183D-5913-432B-A960-64C619F5C707}"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132958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E2183D-5913-432B-A960-64C619F5C707}"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1182387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E2183D-5913-432B-A960-64C619F5C707}"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2731906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E2183D-5913-432B-A960-64C619F5C707}"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94409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E2183D-5913-432B-A960-64C619F5C707}"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3479106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E2183D-5913-432B-A960-64C619F5C707}"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3566171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E2183D-5913-432B-A960-64C619F5C707}" type="datetimeFigureOut">
              <a:rPr lang="en-US" smtClean="0"/>
              <a:t>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2333221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E2183D-5913-432B-A960-64C619F5C707}" type="datetimeFigureOut">
              <a:rPr lang="en-US" smtClean="0"/>
              <a:t>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403653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2183D-5913-432B-A960-64C619F5C707}" type="datetimeFigureOut">
              <a:rPr lang="en-US" smtClean="0"/>
              <a:t>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19611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E2183D-5913-432B-A960-64C619F5C707}"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123597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E2183D-5913-432B-A960-64C619F5C707}"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E8291-B375-4FFF-BECD-211BD9B7DE3C}" type="slidenum">
              <a:rPr lang="en-US" smtClean="0"/>
              <a:t>‹#›</a:t>
            </a:fld>
            <a:endParaRPr lang="en-US"/>
          </a:p>
        </p:txBody>
      </p:sp>
    </p:spTree>
    <p:extLst>
      <p:ext uri="{BB962C8B-B14F-4D97-AF65-F5344CB8AC3E}">
        <p14:creationId xmlns:p14="http://schemas.microsoft.com/office/powerpoint/2010/main" val="2814576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2183D-5913-432B-A960-64C619F5C707}" type="datetimeFigureOut">
              <a:rPr lang="en-US" smtClean="0"/>
              <a:t>1/6/2025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BE8291-B375-4FFF-BECD-211BD9B7DE3C}" type="slidenum">
              <a:rPr lang="en-US" smtClean="0"/>
              <a:t>‹#›</a:t>
            </a:fld>
            <a:endParaRPr lang="en-US"/>
          </a:p>
        </p:txBody>
      </p:sp>
    </p:spTree>
    <p:extLst>
      <p:ext uri="{BB962C8B-B14F-4D97-AF65-F5344CB8AC3E}">
        <p14:creationId xmlns:p14="http://schemas.microsoft.com/office/powerpoint/2010/main" val="3679556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72BC1CF5-415C-4DAE-B2C2-A8BF9A1D5A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
            <a:extLst>
              <a:ext uri="{FF2B5EF4-FFF2-40B4-BE49-F238E27FC236}">
                <a16:creationId xmlns:a16="http://schemas.microsoft.com/office/drawing/2014/main" id="{6C651D0D-A2E7-46B3-BEEA-71161FCA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09782" y="1654168"/>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6">
            <a:extLst>
              <a:ext uri="{FF2B5EF4-FFF2-40B4-BE49-F238E27FC236}">
                <a16:creationId xmlns:a16="http://schemas.microsoft.com/office/drawing/2014/main" id="{9CBEA7DB-1BAC-4A39-817B-82928B7F88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44520" y="1311136"/>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EADF9EA0-3A2A-4F0A-9C86-FBAB53E9C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44520" y="1126737"/>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8">
            <a:extLst>
              <a:ext uri="{FF2B5EF4-FFF2-40B4-BE49-F238E27FC236}">
                <a16:creationId xmlns:a16="http://schemas.microsoft.com/office/drawing/2014/main" id="{A30A2C81-7CE8-4A85-9E15-548E7F466F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258859" y="1118007"/>
            <a:ext cx="5634295"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E8D539D-83E6-4747-B409-5A4B4AFB1732}"/>
              </a:ext>
            </a:extLst>
          </p:cNvPr>
          <p:cNvSpPr>
            <a:spLocks noGrp="1"/>
          </p:cNvSpPr>
          <p:nvPr>
            <p:ph type="ctrTitle"/>
          </p:nvPr>
        </p:nvSpPr>
        <p:spPr>
          <a:xfrm>
            <a:off x="1570455" y="1426969"/>
            <a:ext cx="5158973" cy="3005883"/>
          </a:xfrm>
        </p:spPr>
        <p:txBody>
          <a:bodyPr>
            <a:normAutofit/>
          </a:bodyPr>
          <a:lstStyle/>
          <a:p>
            <a:pPr algn="l"/>
            <a:r>
              <a:rPr lang="en-US" sz="4200">
                <a:solidFill>
                  <a:srgbClr val="FFFFFF"/>
                </a:solidFill>
              </a:rPr>
              <a:t>Arkansas Department of Health </a:t>
            </a:r>
            <a:br>
              <a:rPr lang="en-US" sz="4200">
                <a:solidFill>
                  <a:srgbClr val="FFFFFF"/>
                </a:solidFill>
              </a:rPr>
            </a:br>
            <a:r>
              <a:rPr lang="en-US" sz="4200">
                <a:solidFill>
                  <a:srgbClr val="FFFFFF"/>
                </a:solidFill>
              </a:rPr>
              <a:t>New Employee Orientation</a:t>
            </a:r>
          </a:p>
        </p:txBody>
      </p:sp>
      <p:pic>
        <p:nvPicPr>
          <p:cNvPr id="4" name="Picture 3">
            <a:extLst>
              <a:ext uri="{FF2B5EF4-FFF2-40B4-BE49-F238E27FC236}">
                <a16:creationId xmlns:a16="http://schemas.microsoft.com/office/drawing/2014/main" id="{A2ADA52F-1D04-4548-A996-23DA39D3CA3F}"/>
              </a:ext>
            </a:extLst>
          </p:cNvPr>
          <p:cNvPicPr>
            <a:picLocks noChangeAspect="1"/>
          </p:cNvPicPr>
          <p:nvPr/>
        </p:nvPicPr>
        <p:blipFill rotWithShape="1">
          <a:blip r:embed="rId2"/>
          <a:srcRect r="-3" b="-3"/>
          <a:stretch/>
        </p:blipFill>
        <p:spPr>
          <a:xfrm>
            <a:off x="7426518" y="1518980"/>
            <a:ext cx="3966906" cy="3966906"/>
          </a:xfrm>
          <a:prstGeom prst="rect">
            <a:avLst/>
          </a:prstGeom>
        </p:spPr>
      </p:pic>
    </p:spTree>
    <p:extLst>
      <p:ext uri="{BB962C8B-B14F-4D97-AF65-F5344CB8AC3E}">
        <p14:creationId xmlns:p14="http://schemas.microsoft.com/office/powerpoint/2010/main" val="3135110523"/>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2" name="Rectangle 61">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8"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 name="Rectangle 71">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69FB394-537A-4DA3-8021-97BFB9DF98DB}"/>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Benefits and Payroll</a:t>
            </a:r>
          </a:p>
        </p:txBody>
      </p:sp>
      <p:sp>
        <p:nvSpPr>
          <p:cNvPr id="57" name="Content Placeholder 2">
            <a:extLst>
              <a:ext uri="{FF2B5EF4-FFF2-40B4-BE49-F238E27FC236}">
                <a16:creationId xmlns:a16="http://schemas.microsoft.com/office/drawing/2014/main" id="{35A8ECEF-D0C9-48B6-896B-26BF8193FC2D}"/>
              </a:ext>
            </a:extLst>
          </p:cNvPr>
          <p:cNvSpPr>
            <a:spLocks noGrp="1"/>
          </p:cNvSpPr>
          <p:nvPr>
            <p:ph idx="1"/>
          </p:nvPr>
        </p:nvSpPr>
        <p:spPr>
          <a:xfrm>
            <a:off x="1367624" y="2490436"/>
            <a:ext cx="9708995" cy="3567173"/>
          </a:xfrm>
        </p:spPr>
        <p:txBody>
          <a:bodyPr anchor="ctr">
            <a:normAutofit/>
          </a:bodyPr>
          <a:lstStyle/>
          <a:p>
            <a:r>
              <a:rPr lang="en-US" sz="2400"/>
              <a:t>Any questions or issues with Payroll should be addressed with that department.  The phone number is 501-671-1438.</a:t>
            </a:r>
          </a:p>
          <a:p>
            <a:r>
              <a:rPr lang="en-US" sz="2400"/>
              <a:t>Any questions or issues with Benefits should be addressed with that department. The phone number is 501-661-2299.</a:t>
            </a:r>
          </a:p>
          <a:p>
            <a:endParaRPr lang="en-US" sz="2400"/>
          </a:p>
        </p:txBody>
      </p:sp>
    </p:spTree>
    <p:extLst>
      <p:ext uri="{BB962C8B-B14F-4D97-AF65-F5344CB8AC3E}">
        <p14:creationId xmlns:p14="http://schemas.microsoft.com/office/powerpoint/2010/main" val="1879783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707C-40D6-4535-ACAE-FB847E5680F3}"/>
              </a:ext>
            </a:extLst>
          </p:cNvPr>
          <p:cNvSpPr>
            <a:spLocks noGrp="1"/>
          </p:cNvSpPr>
          <p:nvPr>
            <p:ph type="title"/>
          </p:nvPr>
        </p:nvSpPr>
        <p:spPr>
          <a:xfrm>
            <a:off x="648929" y="629266"/>
            <a:ext cx="3505495" cy="1622321"/>
          </a:xfrm>
        </p:spPr>
        <p:txBody>
          <a:bodyPr>
            <a:normAutofit/>
          </a:bodyPr>
          <a:lstStyle/>
          <a:p>
            <a:r>
              <a:rPr lang="en-US"/>
              <a:t>ADH INTRANET</a:t>
            </a:r>
          </a:p>
        </p:txBody>
      </p:sp>
      <p:sp>
        <p:nvSpPr>
          <p:cNvPr id="9" name="Content Placeholder 8">
            <a:extLst>
              <a:ext uri="{FF2B5EF4-FFF2-40B4-BE49-F238E27FC236}">
                <a16:creationId xmlns:a16="http://schemas.microsoft.com/office/drawing/2014/main" id="{B276A0B3-7D72-4654-B926-A8D3177857A3}"/>
              </a:ext>
            </a:extLst>
          </p:cNvPr>
          <p:cNvSpPr>
            <a:spLocks noGrp="1"/>
          </p:cNvSpPr>
          <p:nvPr>
            <p:ph idx="1"/>
          </p:nvPr>
        </p:nvSpPr>
        <p:spPr>
          <a:xfrm>
            <a:off x="648931" y="2438400"/>
            <a:ext cx="3505494" cy="3785419"/>
          </a:xfrm>
        </p:spPr>
        <p:txBody>
          <a:bodyPr>
            <a:normAutofit/>
          </a:bodyPr>
          <a:lstStyle/>
          <a:p>
            <a:r>
              <a:rPr lang="en-US" sz="2000"/>
              <a:t>The ADH Intranet webpage has many areas of information available to you. </a:t>
            </a:r>
          </a:p>
          <a:p>
            <a:r>
              <a:rPr lang="en-US" sz="2000"/>
              <a:t>Take the time to peruse the website and familiarize yourself with it.</a:t>
            </a:r>
          </a:p>
          <a:p>
            <a:r>
              <a:rPr lang="en-US" sz="2000"/>
              <a:t>The IT Help Desk and the Maintenance Department icons are here for easy access with help requests.</a:t>
            </a:r>
          </a:p>
        </p:txBody>
      </p:sp>
      <p:sp>
        <p:nvSpPr>
          <p:cNvPr id="21" name="Rectangle 13">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F80BC727-2E6F-4660-B448-18D62908911C}"/>
              </a:ext>
            </a:extLst>
          </p:cNvPr>
          <p:cNvPicPr>
            <a:picLocks noChangeAspect="1"/>
          </p:cNvPicPr>
          <p:nvPr/>
        </p:nvPicPr>
        <p:blipFill rotWithShape="1">
          <a:blip r:embed="rId2"/>
          <a:srcRect t="3735" r="2" b="27198"/>
          <a:stretch/>
        </p:blipFill>
        <p:spPr>
          <a:xfrm>
            <a:off x="5712997" y="807593"/>
            <a:ext cx="5405061" cy="5239568"/>
          </a:xfrm>
          <a:prstGeom prst="rect">
            <a:avLst/>
          </a:prstGeom>
          <a:effectLst/>
        </p:spPr>
      </p:pic>
    </p:spTree>
    <p:extLst>
      <p:ext uri="{BB962C8B-B14F-4D97-AF65-F5344CB8AC3E}">
        <p14:creationId xmlns:p14="http://schemas.microsoft.com/office/powerpoint/2010/main" val="2645926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8">
            <a:extLst>
              <a:ext uri="{FF2B5EF4-FFF2-40B4-BE49-F238E27FC236}">
                <a16:creationId xmlns:a16="http://schemas.microsoft.com/office/drawing/2014/main" id="{477CB8D1-5DCA-4F33-A14D-4098911306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6D32EB-26A7-4D86-BE57-90B854E387A3}"/>
              </a:ext>
            </a:extLst>
          </p:cNvPr>
          <p:cNvSpPr>
            <a:spLocks noGrp="1"/>
          </p:cNvSpPr>
          <p:nvPr>
            <p:ph type="title"/>
          </p:nvPr>
        </p:nvSpPr>
        <p:spPr>
          <a:xfrm>
            <a:off x="648929" y="629266"/>
            <a:ext cx="5120073" cy="1676603"/>
          </a:xfrm>
        </p:spPr>
        <p:txBody>
          <a:bodyPr>
            <a:normAutofit/>
          </a:bodyPr>
          <a:lstStyle/>
          <a:p>
            <a:r>
              <a:rPr lang="en-US"/>
              <a:t> Are you finished?</a:t>
            </a:r>
          </a:p>
        </p:txBody>
      </p:sp>
      <p:sp>
        <p:nvSpPr>
          <p:cNvPr id="3" name="Content Placeholder 2">
            <a:extLst>
              <a:ext uri="{FF2B5EF4-FFF2-40B4-BE49-F238E27FC236}">
                <a16:creationId xmlns:a16="http://schemas.microsoft.com/office/drawing/2014/main" id="{56A58903-7124-4564-B73D-CC2D1C756CBB}"/>
              </a:ext>
            </a:extLst>
          </p:cNvPr>
          <p:cNvSpPr>
            <a:spLocks noGrp="1"/>
          </p:cNvSpPr>
          <p:nvPr>
            <p:ph idx="1"/>
          </p:nvPr>
        </p:nvSpPr>
        <p:spPr>
          <a:xfrm>
            <a:off x="648931" y="2438400"/>
            <a:ext cx="5113114" cy="3785419"/>
          </a:xfrm>
        </p:spPr>
        <p:txBody>
          <a:bodyPr>
            <a:normAutofit/>
          </a:bodyPr>
          <a:lstStyle/>
          <a:p>
            <a:r>
              <a:rPr lang="en-US" sz="2000" dirty="0"/>
              <a:t>Once you have completed </a:t>
            </a:r>
            <a:r>
              <a:rPr lang="en-US" sz="2000"/>
              <a:t>all eleven courses, please return to this course: Orientation to ADH and Public Health, # 1102885.</a:t>
            </a:r>
          </a:p>
          <a:p>
            <a:r>
              <a:rPr lang="en-US" sz="2000" dirty="0"/>
              <a:t>Complete the evaluation and let us know your thoughts for improvements. </a:t>
            </a:r>
          </a:p>
          <a:p>
            <a:r>
              <a:rPr lang="en-US" sz="2000" dirty="0"/>
              <a:t>If you have any questions regarding NEO feel free to call the TRAIN Administrator.</a:t>
            </a:r>
          </a:p>
          <a:p>
            <a:pPr marL="0" indent="0">
              <a:buNone/>
            </a:pPr>
            <a:r>
              <a:rPr lang="en-US" sz="2000" dirty="0"/>
              <a:t>Congratulations and Welcome to the ADH!</a:t>
            </a:r>
          </a:p>
          <a:p>
            <a:pPr marL="0" indent="0">
              <a:buNone/>
            </a:pPr>
            <a:endParaRPr lang="en-US" sz="2000" dirty="0"/>
          </a:p>
        </p:txBody>
      </p:sp>
      <p:sp>
        <p:nvSpPr>
          <p:cNvPr id="12" name="Rectangle 10">
            <a:extLst>
              <a:ext uri="{FF2B5EF4-FFF2-40B4-BE49-F238E27FC236}">
                <a16:creationId xmlns:a16="http://schemas.microsoft.com/office/drawing/2014/main" id="{2FA7A195-03A4-44AB-A3D8-2507E2C943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41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9">
            <a:extLst>
              <a:ext uri="{FF2B5EF4-FFF2-40B4-BE49-F238E27FC236}">
                <a16:creationId xmlns:a16="http://schemas.microsoft.com/office/drawing/2014/main" id="{8F235346-20CC-4981-B836-23ECF1F4E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3465" y="559407"/>
            <a:ext cx="514148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6B22EA5-184D-4C2C-A0C4-0730C2D8309C}"/>
              </a:ext>
            </a:extLst>
          </p:cNvPr>
          <p:cNvPicPr>
            <a:picLocks noChangeAspect="1"/>
          </p:cNvPicPr>
          <p:nvPr/>
        </p:nvPicPr>
        <p:blipFill rotWithShape="1">
          <a:blip r:embed="rId2"/>
          <a:srcRect l="5148" r="6000" b="-1"/>
          <a:stretch/>
        </p:blipFill>
        <p:spPr>
          <a:xfrm>
            <a:off x="6739337" y="722376"/>
            <a:ext cx="4809744" cy="5413248"/>
          </a:xfrm>
          <a:prstGeom prst="rect">
            <a:avLst/>
          </a:prstGeom>
          <a:effectLst/>
        </p:spPr>
      </p:pic>
    </p:spTree>
    <p:extLst>
      <p:ext uri="{BB962C8B-B14F-4D97-AF65-F5344CB8AC3E}">
        <p14:creationId xmlns:p14="http://schemas.microsoft.com/office/powerpoint/2010/main" val="4191718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1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Rectangle 2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1E53743-FBA9-4F18-BAAC-AE00AC5582B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Welcome to NEO!</a:t>
            </a:r>
          </a:p>
        </p:txBody>
      </p:sp>
      <p:sp>
        <p:nvSpPr>
          <p:cNvPr id="15" name="Content Placeholder 2">
            <a:extLst>
              <a:ext uri="{FF2B5EF4-FFF2-40B4-BE49-F238E27FC236}">
                <a16:creationId xmlns:a16="http://schemas.microsoft.com/office/drawing/2014/main" id="{D07A3D9B-4BE0-476F-AF5F-2CAB75AF7F95}"/>
              </a:ext>
            </a:extLst>
          </p:cNvPr>
          <p:cNvSpPr>
            <a:spLocks noGrp="1"/>
          </p:cNvSpPr>
          <p:nvPr>
            <p:ph idx="1"/>
          </p:nvPr>
        </p:nvSpPr>
        <p:spPr>
          <a:xfrm>
            <a:off x="1367624" y="2490436"/>
            <a:ext cx="9708995" cy="3567173"/>
          </a:xfrm>
        </p:spPr>
        <p:txBody>
          <a:bodyPr anchor="ctr">
            <a:normAutofit/>
          </a:bodyPr>
          <a:lstStyle/>
          <a:p>
            <a:r>
              <a:rPr lang="en-US" sz="2400"/>
              <a:t>NEO is a web-based series of courses located on TRAIN, the ADH learning management system (LMS).</a:t>
            </a:r>
          </a:p>
          <a:p>
            <a:r>
              <a:rPr lang="en-US" sz="2400"/>
              <a:t>All ADH employees are required to complete the initial eleven courses within ten days of hire.</a:t>
            </a:r>
          </a:p>
          <a:p>
            <a:r>
              <a:rPr lang="en-US" sz="2400"/>
              <a:t>Once the initial eleven courses are completed, the new employee has other courses that should be completed in the next one to six months time frame.  Those additional courses are outlined on the HR-30 form. The HR-30 can be located in the Resources Tab of this course.</a:t>
            </a:r>
          </a:p>
        </p:txBody>
      </p:sp>
    </p:spTree>
    <p:extLst>
      <p:ext uri="{BB962C8B-B14F-4D97-AF65-F5344CB8AC3E}">
        <p14:creationId xmlns:p14="http://schemas.microsoft.com/office/powerpoint/2010/main" val="37273726"/>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FD3AD-8AA5-4C45-A475-FB2856E3AC5C}"/>
              </a:ext>
            </a:extLst>
          </p:cNvPr>
          <p:cNvSpPr>
            <a:spLocks noGrp="1"/>
          </p:cNvSpPr>
          <p:nvPr>
            <p:ph type="title"/>
          </p:nvPr>
        </p:nvSpPr>
        <p:spPr/>
        <p:txBody>
          <a:bodyPr/>
          <a:lstStyle/>
          <a:p>
            <a:pPr algn="ctr"/>
            <a:r>
              <a:rPr lang="en-US" dirty="0"/>
              <a:t>Table of Courses</a:t>
            </a:r>
          </a:p>
        </p:txBody>
      </p:sp>
      <p:graphicFrame>
        <p:nvGraphicFramePr>
          <p:cNvPr id="4" name="Content Placeholder 3">
            <a:extLst>
              <a:ext uri="{FF2B5EF4-FFF2-40B4-BE49-F238E27FC236}">
                <a16:creationId xmlns:a16="http://schemas.microsoft.com/office/drawing/2014/main" id="{CACA2386-2382-4CDA-AC6F-16221A1EEABB}"/>
              </a:ext>
            </a:extLst>
          </p:cNvPr>
          <p:cNvGraphicFramePr>
            <a:graphicFrameLocks noGrp="1"/>
          </p:cNvGraphicFramePr>
          <p:nvPr>
            <p:ph idx="1"/>
            <p:extLst>
              <p:ext uri="{D42A27DB-BD31-4B8C-83A1-F6EECF244321}">
                <p14:modId xmlns:p14="http://schemas.microsoft.com/office/powerpoint/2010/main" val="2059721653"/>
              </p:ext>
            </p:extLst>
          </p:nvPr>
        </p:nvGraphicFramePr>
        <p:xfrm>
          <a:off x="2223084" y="1518407"/>
          <a:ext cx="7449424" cy="4786958"/>
        </p:xfrm>
        <a:graphic>
          <a:graphicData uri="http://schemas.openxmlformats.org/drawingml/2006/table">
            <a:tbl>
              <a:tblPr firstRow="1" firstCol="1" bandRow="1">
                <a:tableStyleId>{5C22544A-7EE6-4342-B048-85BDC9FD1C3A}</a:tableStyleId>
              </a:tblPr>
              <a:tblGrid>
                <a:gridCol w="1389269">
                  <a:extLst>
                    <a:ext uri="{9D8B030D-6E8A-4147-A177-3AD203B41FA5}">
                      <a16:colId xmlns:a16="http://schemas.microsoft.com/office/drawing/2014/main" val="1089506192"/>
                    </a:ext>
                  </a:extLst>
                </a:gridCol>
                <a:gridCol w="4037007">
                  <a:extLst>
                    <a:ext uri="{9D8B030D-6E8A-4147-A177-3AD203B41FA5}">
                      <a16:colId xmlns:a16="http://schemas.microsoft.com/office/drawing/2014/main" val="2312466076"/>
                    </a:ext>
                  </a:extLst>
                </a:gridCol>
                <a:gridCol w="908637">
                  <a:extLst>
                    <a:ext uri="{9D8B030D-6E8A-4147-A177-3AD203B41FA5}">
                      <a16:colId xmlns:a16="http://schemas.microsoft.com/office/drawing/2014/main" val="777001009"/>
                    </a:ext>
                  </a:extLst>
                </a:gridCol>
                <a:gridCol w="1114511">
                  <a:extLst>
                    <a:ext uri="{9D8B030D-6E8A-4147-A177-3AD203B41FA5}">
                      <a16:colId xmlns:a16="http://schemas.microsoft.com/office/drawing/2014/main" val="2804055839"/>
                    </a:ext>
                  </a:extLst>
                </a:gridCol>
              </a:tblGrid>
              <a:tr h="74758">
                <a:tc>
                  <a:txBody>
                    <a:bodyPr/>
                    <a:lstStyle/>
                    <a:p>
                      <a:pPr marL="0" marR="0">
                        <a:lnSpc>
                          <a:spcPct val="107000"/>
                        </a:lnSpc>
                        <a:spcBef>
                          <a:spcPts val="0"/>
                        </a:spcBef>
                        <a:spcAft>
                          <a:spcPts val="0"/>
                        </a:spcAft>
                      </a:pPr>
                      <a:r>
                        <a:rPr lang="en-US" sz="1100">
                          <a:effectLst/>
                        </a:rPr>
                        <a:t>Course ID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gn="ctr">
                        <a:lnSpc>
                          <a:spcPct val="107000"/>
                        </a:lnSpc>
                        <a:spcBef>
                          <a:spcPts val="0"/>
                        </a:spcBef>
                        <a:spcAft>
                          <a:spcPts val="0"/>
                        </a:spcAft>
                      </a:pPr>
                      <a:r>
                        <a:rPr lang="en-US" sz="1100">
                          <a:effectLst/>
                        </a:rPr>
                        <a:t>Course Title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Pre test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Post Test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2373610614"/>
                  </a:ext>
                </a:extLst>
              </a:tr>
              <a:tr h="358974">
                <a:tc>
                  <a:txBody>
                    <a:bodyPr/>
                    <a:lstStyle/>
                    <a:p>
                      <a:pPr marL="0" marR="0">
                        <a:lnSpc>
                          <a:spcPct val="107000"/>
                        </a:lnSpc>
                        <a:spcBef>
                          <a:spcPts val="0"/>
                        </a:spcBef>
                        <a:spcAft>
                          <a:spcPts val="0"/>
                        </a:spcAft>
                      </a:pPr>
                      <a:r>
                        <a:rPr lang="en-US" sz="1100">
                          <a:effectLst/>
                        </a:rPr>
                        <a:t>1102885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Orientation to ADH and Public Health</a:t>
                      </a:r>
                      <a:endParaRPr lang="en-US" sz="800">
                        <a:effectLst/>
                      </a:endParaRPr>
                    </a:p>
                    <a:p>
                      <a:pPr marL="0" marR="0">
                        <a:lnSpc>
                          <a:spcPct val="107000"/>
                        </a:lnSpc>
                        <a:spcBef>
                          <a:spcPts val="0"/>
                        </a:spcBef>
                        <a:spcAft>
                          <a:spcPts val="0"/>
                        </a:spcAft>
                      </a:pPr>
                      <a:r>
                        <a:rPr lang="en-US" sz="1100">
                          <a:effectLst/>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NO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NO</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2770468027"/>
                  </a:ext>
                </a:extLst>
              </a:tr>
              <a:tr h="341623">
                <a:tc>
                  <a:txBody>
                    <a:bodyPr/>
                    <a:lstStyle/>
                    <a:p>
                      <a:pPr marL="0" marR="0">
                        <a:lnSpc>
                          <a:spcPct val="107000"/>
                        </a:lnSpc>
                        <a:spcBef>
                          <a:spcPts val="0"/>
                        </a:spcBef>
                        <a:spcAft>
                          <a:spcPts val="0"/>
                        </a:spcAft>
                      </a:pPr>
                      <a:r>
                        <a:rPr lang="en-US" sz="1100">
                          <a:effectLst/>
                        </a:rPr>
                        <a:t>1009552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ADH HIPAA Privacy &amp; Security TRAINING</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NO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143348808"/>
                  </a:ext>
                </a:extLst>
              </a:tr>
              <a:tr h="341623">
                <a:tc>
                  <a:txBody>
                    <a:bodyPr/>
                    <a:lstStyle/>
                    <a:p>
                      <a:pPr marL="0" marR="0">
                        <a:lnSpc>
                          <a:spcPct val="107000"/>
                        </a:lnSpc>
                        <a:spcBef>
                          <a:spcPts val="0"/>
                        </a:spcBef>
                        <a:spcAft>
                          <a:spcPts val="0"/>
                        </a:spcAft>
                      </a:pPr>
                      <a:r>
                        <a:rPr lang="en-US" sz="1100" strike="sngStrike" dirty="0">
                          <a:effectLst/>
                        </a:rPr>
                        <a:t>1074637</a:t>
                      </a:r>
                      <a:endParaRPr lang="en-US" sz="8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dirty="0">
                          <a:solidFill>
                            <a:srgbClr val="FF0000"/>
                          </a:solidFill>
                          <a:effectLst/>
                        </a:rPr>
                        <a:t>ADH Cybersecurity &amp; Awareness TRAINING (Now offered through KNOWB4 w/ IT)</a:t>
                      </a:r>
                      <a:endParaRPr lang="en-US" sz="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strike="sngStrike" dirty="0">
                          <a:effectLst/>
                        </a:rPr>
                        <a:t>NO</a:t>
                      </a:r>
                      <a:endParaRPr lang="en-US" sz="8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strike="sngStrike" dirty="0">
                          <a:effectLst/>
                        </a:rPr>
                        <a:t>YES</a:t>
                      </a:r>
                      <a:endParaRPr lang="en-US" sz="800" strike="sngStrike" dirty="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677915198"/>
                  </a:ext>
                </a:extLst>
              </a:tr>
              <a:tr h="341623">
                <a:tc>
                  <a:txBody>
                    <a:bodyPr/>
                    <a:lstStyle/>
                    <a:p>
                      <a:pPr marL="0" marR="0">
                        <a:lnSpc>
                          <a:spcPct val="107000"/>
                        </a:lnSpc>
                        <a:spcBef>
                          <a:spcPts val="0"/>
                        </a:spcBef>
                        <a:spcAft>
                          <a:spcPts val="0"/>
                        </a:spcAft>
                      </a:pPr>
                      <a:r>
                        <a:rPr lang="en-US" sz="1100">
                          <a:effectLst/>
                        </a:rPr>
                        <a:t>1069498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FOIA &amp; HIPAA</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NO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1240700538"/>
                  </a:ext>
                </a:extLst>
              </a:tr>
              <a:tr h="341623">
                <a:tc>
                  <a:txBody>
                    <a:bodyPr/>
                    <a:lstStyle/>
                    <a:p>
                      <a:pPr marL="0" marR="0">
                        <a:lnSpc>
                          <a:spcPct val="107000"/>
                        </a:lnSpc>
                        <a:spcBef>
                          <a:spcPts val="0"/>
                        </a:spcBef>
                        <a:spcAft>
                          <a:spcPts val="0"/>
                        </a:spcAft>
                      </a:pPr>
                      <a:r>
                        <a:rPr lang="en-US" sz="1100">
                          <a:effectLst/>
                        </a:rPr>
                        <a:t>1090733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Payroll/Benefits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dirty="0">
                          <a:effectLst/>
                        </a:rPr>
                        <a:t>NO</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NO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4043695916"/>
                  </a:ext>
                </a:extLst>
              </a:tr>
              <a:tr h="341623">
                <a:tc>
                  <a:txBody>
                    <a:bodyPr/>
                    <a:lstStyle/>
                    <a:p>
                      <a:pPr marL="0" marR="0">
                        <a:lnSpc>
                          <a:spcPct val="107000"/>
                        </a:lnSpc>
                        <a:spcBef>
                          <a:spcPts val="0"/>
                        </a:spcBef>
                        <a:spcAft>
                          <a:spcPts val="0"/>
                        </a:spcAft>
                      </a:pPr>
                      <a:r>
                        <a:rPr lang="en-US" sz="1100">
                          <a:effectLst/>
                        </a:rPr>
                        <a:t>1090734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HR Policies and Procedures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NO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NO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2380158298"/>
                  </a:ext>
                </a:extLst>
              </a:tr>
              <a:tr h="341623">
                <a:tc>
                  <a:txBody>
                    <a:bodyPr/>
                    <a:lstStyle/>
                    <a:p>
                      <a:pPr marL="0" marR="0">
                        <a:lnSpc>
                          <a:spcPct val="107000"/>
                        </a:lnSpc>
                        <a:spcBef>
                          <a:spcPts val="0"/>
                        </a:spcBef>
                        <a:spcAft>
                          <a:spcPts val="0"/>
                        </a:spcAft>
                      </a:pPr>
                      <a:r>
                        <a:rPr lang="en-US" sz="1100">
                          <a:effectLst/>
                        </a:rPr>
                        <a:t>1067054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Basic Blends – Cultural Awareness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1025037364"/>
                  </a:ext>
                </a:extLst>
              </a:tr>
              <a:tr h="341623">
                <a:tc>
                  <a:txBody>
                    <a:bodyPr/>
                    <a:lstStyle/>
                    <a:p>
                      <a:pPr marL="0" marR="0">
                        <a:lnSpc>
                          <a:spcPct val="107000"/>
                        </a:lnSpc>
                        <a:spcBef>
                          <a:spcPts val="0"/>
                        </a:spcBef>
                        <a:spcAft>
                          <a:spcPts val="0"/>
                        </a:spcAft>
                      </a:pPr>
                      <a:r>
                        <a:rPr lang="en-US" sz="1100">
                          <a:effectLst/>
                        </a:rPr>
                        <a:t>1065034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Basic Blends – Customer Service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2140873107"/>
                  </a:ext>
                </a:extLst>
              </a:tr>
              <a:tr h="341623">
                <a:tc>
                  <a:txBody>
                    <a:bodyPr/>
                    <a:lstStyle/>
                    <a:p>
                      <a:pPr marL="0" marR="0">
                        <a:lnSpc>
                          <a:spcPct val="107000"/>
                        </a:lnSpc>
                        <a:spcBef>
                          <a:spcPts val="0"/>
                        </a:spcBef>
                        <a:spcAft>
                          <a:spcPts val="0"/>
                        </a:spcAft>
                      </a:pPr>
                      <a:r>
                        <a:rPr lang="en-US" sz="1100">
                          <a:effectLst/>
                        </a:rPr>
                        <a:t>1067070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Basic Blends – Teamwork I Insight Inventory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40653677"/>
                  </a:ext>
                </a:extLst>
              </a:tr>
              <a:tr h="341623">
                <a:tc>
                  <a:txBody>
                    <a:bodyPr/>
                    <a:lstStyle/>
                    <a:p>
                      <a:pPr marL="0" marR="0">
                        <a:lnSpc>
                          <a:spcPct val="107000"/>
                        </a:lnSpc>
                        <a:spcBef>
                          <a:spcPts val="0"/>
                        </a:spcBef>
                        <a:spcAft>
                          <a:spcPts val="0"/>
                        </a:spcAft>
                      </a:pPr>
                      <a:r>
                        <a:rPr lang="en-US" sz="1100">
                          <a:effectLst/>
                        </a:rPr>
                        <a:t>1090104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Workplace Safety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NO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3000343871"/>
                  </a:ext>
                </a:extLst>
              </a:tr>
              <a:tr h="341623">
                <a:tc>
                  <a:txBody>
                    <a:bodyPr/>
                    <a:lstStyle/>
                    <a:p>
                      <a:pPr marL="0" marR="0">
                        <a:lnSpc>
                          <a:spcPct val="107000"/>
                        </a:lnSpc>
                        <a:spcBef>
                          <a:spcPts val="0"/>
                        </a:spcBef>
                        <a:spcAft>
                          <a:spcPts val="0"/>
                        </a:spcAft>
                      </a:pPr>
                      <a:r>
                        <a:rPr lang="en-US" sz="1100">
                          <a:effectLst/>
                        </a:rPr>
                        <a:t>1089719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The Media &amp; You</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NO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4004678204"/>
                  </a:ext>
                </a:extLst>
              </a:tr>
              <a:tr h="341623">
                <a:tc>
                  <a:txBody>
                    <a:bodyPr/>
                    <a:lstStyle/>
                    <a:p>
                      <a:pPr marL="0" marR="0">
                        <a:lnSpc>
                          <a:spcPct val="107000"/>
                        </a:lnSpc>
                        <a:spcBef>
                          <a:spcPts val="0"/>
                        </a:spcBef>
                        <a:spcAft>
                          <a:spcPts val="0"/>
                        </a:spcAft>
                      </a:pPr>
                      <a:r>
                        <a:rPr lang="en-US" sz="1100">
                          <a:effectLst/>
                        </a:rPr>
                        <a:t>1087627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IT Orientation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NO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YES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extLst>
                  <a:ext uri="{0D108BD9-81ED-4DB2-BD59-A6C34878D82A}">
                    <a16:rowId xmlns:a16="http://schemas.microsoft.com/office/drawing/2014/main" val="739158886"/>
                  </a:ext>
                </a:extLst>
              </a:tr>
              <a:tr h="489466">
                <a:tc>
                  <a:txBody>
                    <a:bodyPr/>
                    <a:lstStyle/>
                    <a:p>
                      <a:pPr marL="0" marR="0">
                        <a:lnSpc>
                          <a:spcPct val="107000"/>
                        </a:lnSpc>
                        <a:spcBef>
                          <a:spcPts val="0"/>
                        </a:spcBef>
                        <a:spcAft>
                          <a:spcPts val="0"/>
                        </a:spcAft>
                      </a:pPr>
                      <a:r>
                        <a:rPr lang="en-US" sz="1100">
                          <a:effectLst/>
                        </a:rPr>
                        <a:t>1102885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a:txBody>
                    <a:bodyPr/>
                    <a:lstStyle/>
                    <a:p>
                      <a:pPr marL="0" marR="0">
                        <a:lnSpc>
                          <a:spcPct val="107000"/>
                        </a:lnSpc>
                        <a:spcBef>
                          <a:spcPts val="0"/>
                        </a:spcBef>
                        <a:spcAft>
                          <a:spcPts val="0"/>
                        </a:spcAft>
                      </a:pPr>
                      <a:r>
                        <a:rPr lang="en-US" sz="1100">
                          <a:effectLst/>
                        </a:rPr>
                        <a:t>Orientation to ADH and Public Health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gridSpan="2">
                  <a:txBody>
                    <a:bodyPr/>
                    <a:lstStyle/>
                    <a:p>
                      <a:pPr marL="0" marR="0">
                        <a:lnSpc>
                          <a:spcPct val="107000"/>
                        </a:lnSpc>
                        <a:spcBef>
                          <a:spcPts val="0"/>
                        </a:spcBef>
                        <a:spcAft>
                          <a:spcPts val="0"/>
                        </a:spcAft>
                      </a:pPr>
                      <a:r>
                        <a:rPr lang="en-US" sz="1100" dirty="0">
                          <a:effectLst/>
                        </a:rPr>
                        <a:t>Complete Evaluation</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718" marR="52718" marT="0" marB="0"/>
                </a:tc>
                <a:tc hMerge="1">
                  <a:txBody>
                    <a:bodyPr/>
                    <a:lstStyle/>
                    <a:p>
                      <a:endParaRPr lang="en-US"/>
                    </a:p>
                  </a:txBody>
                  <a:tcPr/>
                </a:tc>
                <a:extLst>
                  <a:ext uri="{0D108BD9-81ED-4DB2-BD59-A6C34878D82A}">
                    <a16:rowId xmlns:a16="http://schemas.microsoft.com/office/drawing/2014/main" val="2785799280"/>
                  </a:ext>
                </a:extLst>
              </a:tr>
            </a:tbl>
          </a:graphicData>
        </a:graphic>
      </p:graphicFrame>
      <p:sp>
        <p:nvSpPr>
          <p:cNvPr id="5" name="Rectangle 1">
            <a:extLst>
              <a:ext uri="{FF2B5EF4-FFF2-40B4-BE49-F238E27FC236}">
                <a16:creationId xmlns:a16="http://schemas.microsoft.com/office/drawing/2014/main" id="{F19D2F15-5394-4059-8AA4-F117FD3EBB2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0963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9E0E2-7DAC-4C69-9367-48E570983566}"/>
              </a:ext>
            </a:extLst>
          </p:cNvPr>
          <p:cNvSpPr>
            <a:spLocks noGrp="1"/>
          </p:cNvSpPr>
          <p:nvPr>
            <p:ph type="title"/>
          </p:nvPr>
        </p:nvSpPr>
        <p:spPr>
          <a:xfrm>
            <a:off x="838201" y="345810"/>
            <a:ext cx="5120561" cy="1325563"/>
          </a:xfrm>
        </p:spPr>
        <p:txBody>
          <a:bodyPr>
            <a:normAutofit/>
          </a:bodyPr>
          <a:lstStyle/>
          <a:p>
            <a:r>
              <a:rPr lang="en-US"/>
              <a:t>Your TRAIN Account   </a:t>
            </a:r>
          </a:p>
        </p:txBody>
      </p:sp>
      <p:sp>
        <p:nvSpPr>
          <p:cNvPr id="3" name="Content Placeholder 2">
            <a:extLst>
              <a:ext uri="{FF2B5EF4-FFF2-40B4-BE49-F238E27FC236}">
                <a16:creationId xmlns:a16="http://schemas.microsoft.com/office/drawing/2014/main" id="{9F3DF116-4D3F-440B-9ED1-F9D91CE4F91D}"/>
              </a:ext>
            </a:extLst>
          </p:cNvPr>
          <p:cNvSpPr>
            <a:spLocks noGrp="1"/>
          </p:cNvSpPr>
          <p:nvPr>
            <p:ph idx="1"/>
          </p:nvPr>
        </p:nvSpPr>
        <p:spPr>
          <a:xfrm>
            <a:off x="838201" y="1825625"/>
            <a:ext cx="5092194" cy="4351338"/>
          </a:xfrm>
        </p:spPr>
        <p:txBody>
          <a:bodyPr>
            <a:normAutofit/>
          </a:bodyPr>
          <a:lstStyle/>
          <a:p>
            <a:r>
              <a:rPr lang="en-US" sz="1300" dirty="0"/>
              <a:t>Instructions to set up your TRAIN account were in the initial email.</a:t>
            </a:r>
          </a:p>
          <a:p>
            <a:r>
              <a:rPr lang="en-US" sz="1300" dirty="0"/>
              <a:t>Group settings are very important in TRAIN.  Please make sure you choose Arkansas and Arkansas Department of Health as two of your groups.  You can choose as many groups as you would like – the groups should be indicative of education areas you would like to obtain learning from.  CDC is an obvious choice for all new employees.</a:t>
            </a:r>
          </a:p>
          <a:p>
            <a:r>
              <a:rPr lang="en-US" sz="1300" dirty="0"/>
              <a:t>Once you establish a TRAIN account, it is always yours. No matter if you work for ADH or not.  If you are unable to get into your TRAIN account, call or email the TRAIN administrator.</a:t>
            </a:r>
          </a:p>
          <a:p>
            <a:r>
              <a:rPr lang="en-US" sz="1300" dirty="0"/>
              <a:t>Once your AASIS number/employee identification number is assigned, enter it into the appropriate tab in your TRAIN profile.</a:t>
            </a:r>
          </a:p>
          <a:p>
            <a:r>
              <a:rPr lang="en-US" sz="1300" dirty="0"/>
              <a:t>If you are a nurse, please enter your nursing license number into the appropriate tab in your TRAIN profile.</a:t>
            </a:r>
          </a:p>
          <a:p>
            <a:r>
              <a:rPr lang="en-US" sz="1300" dirty="0"/>
              <a:t>Once you receive a FEMA identification number, enter it into the FEMA tab in your TRAIN profile.  </a:t>
            </a:r>
          </a:p>
        </p:txBody>
      </p:sp>
      <p:pic>
        <p:nvPicPr>
          <p:cNvPr id="6" name="Picture 5">
            <a:extLst>
              <a:ext uri="{FF2B5EF4-FFF2-40B4-BE49-F238E27FC236}">
                <a16:creationId xmlns:a16="http://schemas.microsoft.com/office/drawing/2014/main" id="{9F39E202-7704-46FF-A76E-467000B13C28}"/>
              </a:ext>
            </a:extLst>
          </p:cNvPr>
          <p:cNvPicPr>
            <a:picLocks noChangeAspect="1"/>
          </p:cNvPicPr>
          <p:nvPr/>
        </p:nvPicPr>
        <p:blipFill rotWithShape="1">
          <a:blip r:embed="rId2"/>
          <a:srcRect t="3740"/>
          <a:stretch/>
        </p:blipFill>
        <p:spPr>
          <a:xfrm flipH="1">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p:spPr>
      </p:pic>
      <p:pic>
        <p:nvPicPr>
          <p:cNvPr id="5" name="Picture 4">
            <a:extLst>
              <a:ext uri="{FF2B5EF4-FFF2-40B4-BE49-F238E27FC236}">
                <a16:creationId xmlns:a16="http://schemas.microsoft.com/office/drawing/2014/main" id="{CDE72E4E-3E25-496A-AE1B-47EAD62070CA}"/>
              </a:ext>
            </a:extLst>
          </p:cNvPr>
          <p:cNvPicPr>
            <a:picLocks noChangeAspect="1"/>
          </p:cNvPicPr>
          <p:nvPr/>
        </p:nvPicPr>
        <p:blipFill rotWithShape="1">
          <a:blip r:embed="rId3"/>
          <a:srcRect t="14531" r="1" b="1"/>
          <a:stretch/>
        </p:blipFill>
        <p:spPr>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p:spPr>
      </p:pic>
    </p:spTree>
    <p:extLst>
      <p:ext uri="{BB962C8B-B14F-4D97-AF65-F5344CB8AC3E}">
        <p14:creationId xmlns:p14="http://schemas.microsoft.com/office/powerpoint/2010/main" val="3458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23B63-A79F-46E4-8B38-E1E640C40388}"/>
              </a:ext>
            </a:extLst>
          </p:cNvPr>
          <p:cNvSpPr>
            <a:spLocks noGrp="1"/>
          </p:cNvSpPr>
          <p:nvPr>
            <p:ph type="title"/>
          </p:nvPr>
        </p:nvSpPr>
        <p:spPr>
          <a:xfrm>
            <a:off x="1115568" y="548640"/>
            <a:ext cx="10168128" cy="1179576"/>
          </a:xfrm>
        </p:spPr>
        <p:txBody>
          <a:bodyPr>
            <a:normAutofit/>
          </a:bodyPr>
          <a:lstStyle/>
          <a:p>
            <a:r>
              <a:rPr lang="en-US" sz="4000"/>
              <a:t>TRAIN Parts and Pieces  </a:t>
            </a:r>
          </a:p>
        </p:txBody>
      </p:sp>
      <p:sp>
        <p:nvSpPr>
          <p:cNvPr id="9" name="Content Placeholder 8">
            <a:extLst>
              <a:ext uri="{FF2B5EF4-FFF2-40B4-BE49-F238E27FC236}">
                <a16:creationId xmlns:a16="http://schemas.microsoft.com/office/drawing/2014/main" id="{83B1694E-744C-4282-AB88-25B173D50248}"/>
              </a:ext>
            </a:extLst>
          </p:cNvPr>
          <p:cNvSpPr>
            <a:spLocks noGrp="1"/>
          </p:cNvSpPr>
          <p:nvPr>
            <p:ph idx="1"/>
          </p:nvPr>
        </p:nvSpPr>
        <p:spPr>
          <a:xfrm>
            <a:off x="7411453" y="2478024"/>
            <a:ext cx="3872243" cy="3694176"/>
          </a:xfrm>
        </p:spPr>
        <p:txBody>
          <a:bodyPr anchor="ctr">
            <a:normAutofit/>
          </a:bodyPr>
          <a:lstStyle/>
          <a:p>
            <a:r>
              <a:rPr lang="en-US" sz="1800" dirty="0"/>
              <a:t>This is your profile button.  This is where you enter your demographic information, nursing license number, FEMA number, etc.</a:t>
            </a:r>
          </a:p>
          <a:p>
            <a:r>
              <a:rPr lang="en-US" sz="1800" dirty="0"/>
              <a:t>This is also where you choose your groups.</a:t>
            </a:r>
          </a:p>
          <a:p>
            <a:r>
              <a:rPr lang="en-US" sz="1800" dirty="0"/>
              <a:t>Remember – this account ALWAYS belongs to you!</a:t>
            </a:r>
          </a:p>
        </p:txBody>
      </p:sp>
      <p:pic>
        <p:nvPicPr>
          <p:cNvPr id="5" name="Content Placeholder 4">
            <a:extLst>
              <a:ext uri="{FF2B5EF4-FFF2-40B4-BE49-F238E27FC236}">
                <a16:creationId xmlns:a16="http://schemas.microsoft.com/office/drawing/2014/main" id="{C3CE92A8-AF2C-4101-A31A-6644B55B5170}"/>
              </a:ext>
            </a:extLst>
          </p:cNvPr>
          <p:cNvPicPr>
            <a:picLocks noChangeAspect="1"/>
          </p:cNvPicPr>
          <p:nvPr/>
        </p:nvPicPr>
        <p:blipFill rotWithShape="1">
          <a:blip r:embed="rId2"/>
          <a:srcRect t="1650" r="2" b="2"/>
          <a:stretch/>
        </p:blipFill>
        <p:spPr>
          <a:xfrm>
            <a:off x="908304" y="2478024"/>
            <a:ext cx="6009855" cy="3694176"/>
          </a:xfrm>
          <a:prstGeom prst="rect">
            <a:avLst/>
          </a:prstGeom>
        </p:spPr>
      </p:pic>
      <p:sp>
        <p:nvSpPr>
          <p:cNvPr id="7" name="Arrow: Bent-Up 6">
            <a:extLst>
              <a:ext uri="{FF2B5EF4-FFF2-40B4-BE49-F238E27FC236}">
                <a16:creationId xmlns:a16="http://schemas.microsoft.com/office/drawing/2014/main" id="{95B6EC9B-27B9-4985-8B8C-7BD3A80E1797}"/>
              </a:ext>
            </a:extLst>
          </p:cNvPr>
          <p:cNvSpPr/>
          <p:nvPr/>
        </p:nvSpPr>
        <p:spPr>
          <a:xfrm rot="16200000">
            <a:off x="7857928" y="1749988"/>
            <a:ext cx="830190" cy="2043614"/>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5117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4">
            <a:extLst>
              <a:ext uri="{FF2B5EF4-FFF2-40B4-BE49-F238E27FC236}">
                <a16:creationId xmlns:a16="http://schemas.microsoft.com/office/drawing/2014/main" id="{B5FA7C47-B7C1-4D2E-AB49-ED23BA34B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6">
            <a:extLst>
              <a:ext uri="{FF2B5EF4-FFF2-40B4-BE49-F238E27FC236}">
                <a16:creationId xmlns:a16="http://schemas.microsoft.com/office/drawing/2014/main" id="{596EE156-ABF1-4329-A6BA-03B4254E08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Rectangle 8">
            <a:extLst>
              <a:ext uri="{FF2B5EF4-FFF2-40B4-BE49-F238E27FC236}">
                <a16:creationId xmlns:a16="http://schemas.microsoft.com/office/drawing/2014/main" id="{19B9933F-AAB3-444A-8BB5-9CA194A8B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1370435"/>
            <a:ext cx="527226"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7">
            <a:extLst>
              <a:ext uri="{FF2B5EF4-FFF2-40B4-BE49-F238E27FC236}">
                <a16:creationId xmlns:a16="http://schemas.microsoft.com/office/drawing/2014/main" id="{7D20183A-0B1D-4A1F-89B1-ADBEDBC6E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Rectangle 8">
            <a:extLst>
              <a:ext uri="{FF2B5EF4-FFF2-40B4-BE49-F238E27FC236}">
                <a16:creationId xmlns:a16="http://schemas.microsoft.com/office/drawing/2014/main" id="{131031D3-26CD-4214-A9A4-5857EFA15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E6020D1-6B06-4C25-B6C9-941D3D1405B2}"/>
              </a:ext>
            </a:extLst>
          </p:cNvPr>
          <p:cNvSpPr>
            <a:spLocks noGrp="1"/>
          </p:cNvSpPr>
          <p:nvPr>
            <p:ph type="title"/>
          </p:nvPr>
        </p:nvSpPr>
        <p:spPr>
          <a:xfrm>
            <a:off x="1146879" y="998002"/>
            <a:ext cx="3182940" cy="1471959"/>
          </a:xfrm>
        </p:spPr>
        <p:txBody>
          <a:bodyPr>
            <a:normAutofit/>
          </a:bodyPr>
          <a:lstStyle/>
          <a:p>
            <a:r>
              <a:rPr lang="en-US" sz="3600">
                <a:solidFill>
                  <a:srgbClr val="FFFFFF"/>
                </a:solidFill>
              </a:rPr>
              <a:t>You have courses?</a:t>
            </a:r>
          </a:p>
        </p:txBody>
      </p:sp>
      <p:sp>
        <p:nvSpPr>
          <p:cNvPr id="9" name="Content Placeholder 8">
            <a:extLst>
              <a:ext uri="{FF2B5EF4-FFF2-40B4-BE49-F238E27FC236}">
                <a16:creationId xmlns:a16="http://schemas.microsoft.com/office/drawing/2014/main" id="{FC8BE7EE-B56A-44FC-BB8F-DA0DBAE95228}"/>
              </a:ext>
            </a:extLst>
          </p:cNvPr>
          <p:cNvSpPr>
            <a:spLocks noGrp="1"/>
          </p:cNvSpPr>
          <p:nvPr>
            <p:ph idx="1"/>
          </p:nvPr>
        </p:nvSpPr>
        <p:spPr>
          <a:xfrm>
            <a:off x="1139635" y="2546161"/>
            <a:ext cx="3200451" cy="2985929"/>
          </a:xfrm>
        </p:spPr>
        <p:txBody>
          <a:bodyPr anchor="t">
            <a:normAutofit/>
          </a:bodyPr>
          <a:lstStyle/>
          <a:p>
            <a:r>
              <a:rPr lang="en-US" sz="2400">
                <a:solidFill>
                  <a:srgbClr val="FEFFFF"/>
                </a:solidFill>
              </a:rPr>
              <a:t>Any courses in progress are located here.  If there are three dots to the left of the title, click on them.</a:t>
            </a:r>
          </a:p>
        </p:txBody>
      </p:sp>
      <p:pic>
        <p:nvPicPr>
          <p:cNvPr id="10" name="Picture 9">
            <a:extLst>
              <a:ext uri="{FF2B5EF4-FFF2-40B4-BE49-F238E27FC236}">
                <a16:creationId xmlns:a16="http://schemas.microsoft.com/office/drawing/2014/main" id="{3A19700A-E9D8-43E3-8084-12CCC7BBBDF0}"/>
              </a:ext>
            </a:extLst>
          </p:cNvPr>
          <p:cNvPicPr>
            <a:picLocks noChangeAspect="1"/>
          </p:cNvPicPr>
          <p:nvPr/>
        </p:nvPicPr>
        <p:blipFill>
          <a:blip r:embed="rId2"/>
          <a:stretch>
            <a:fillRect/>
          </a:stretch>
        </p:blipFill>
        <p:spPr>
          <a:xfrm>
            <a:off x="4998268" y="1356611"/>
            <a:ext cx="6539075" cy="3825357"/>
          </a:xfrm>
          <a:prstGeom prst="rect">
            <a:avLst/>
          </a:prstGeom>
        </p:spPr>
      </p:pic>
    </p:spTree>
    <p:extLst>
      <p:ext uri="{BB962C8B-B14F-4D97-AF65-F5344CB8AC3E}">
        <p14:creationId xmlns:p14="http://schemas.microsoft.com/office/powerpoint/2010/main" val="249906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C4E6A-C897-426D-B7B3-A8EC820D6B25}"/>
              </a:ext>
            </a:extLst>
          </p:cNvPr>
          <p:cNvSpPr>
            <a:spLocks noGrp="1"/>
          </p:cNvSpPr>
          <p:nvPr>
            <p:ph type="title"/>
          </p:nvPr>
        </p:nvSpPr>
        <p:spPr>
          <a:xfrm>
            <a:off x="648929" y="629266"/>
            <a:ext cx="3651467" cy="1676603"/>
          </a:xfrm>
        </p:spPr>
        <p:txBody>
          <a:bodyPr>
            <a:normAutofit/>
          </a:bodyPr>
          <a:lstStyle/>
          <a:p>
            <a:r>
              <a:rPr lang="en-US" sz="4800" dirty="0"/>
              <a:t>THREE DOTS</a:t>
            </a:r>
            <a:br>
              <a:rPr lang="en-US" sz="4800" dirty="0"/>
            </a:br>
            <a:r>
              <a:rPr lang="en-US" sz="4800" dirty="0"/>
              <a:t>…</a:t>
            </a:r>
          </a:p>
        </p:txBody>
      </p:sp>
      <p:sp>
        <p:nvSpPr>
          <p:cNvPr id="9" name="Content Placeholder 8">
            <a:extLst>
              <a:ext uri="{FF2B5EF4-FFF2-40B4-BE49-F238E27FC236}">
                <a16:creationId xmlns:a16="http://schemas.microsoft.com/office/drawing/2014/main" id="{ECC498AE-DF55-4F55-8133-2B2EF836A3B1}"/>
              </a:ext>
            </a:extLst>
          </p:cNvPr>
          <p:cNvSpPr>
            <a:spLocks noGrp="1"/>
          </p:cNvSpPr>
          <p:nvPr>
            <p:ph idx="1"/>
          </p:nvPr>
        </p:nvSpPr>
        <p:spPr>
          <a:xfrm>
            <a:off x="648931" y="2438400"/>
            <a:ext cx="3651466" cy="3785419"/>
          </a:xfrm>
        </p:spPr>
        <p:txBody>
          <a:bodyPr>
            <a:normAutofit/>
          </a:bodyPr>
          <a:lstStyle/>
          <a:p>
            <a:r>
              <a:rPr lang="en-US" sz="1800"/>
              <a:t>Those three dots open up several options for you. Once this post-assessment is completed, the “Print Certificate” option will be available.</a:t>
            </a:r>
          </a:p>
        </p:txBody>
      </p:sp>
      <p:pic>
        <p:nvPicPr>
          <p:cNvPr id="8" name="Picture 7">
            <a:extLst>
              <a:ext uri="{FF2B5EF4-FFF2-40B4-BE49-F238E27FC236}">
                <a16:creationId xmlns:a16="http://schemas.microsoft.com/office/drawing/2014/main" id="{C5DB00F9-EEA5-440B-8AF6-BEEB075C95E5}"/>
              </a:ext>
            </a:extLst>
          </p:cNvPr>
          <p:cNvPicPr>
            <a:picLocks noChangeAspect="1"/>
          </p:cNvPicPr>
          <p:nvPr/>
        </p:nvPicPr>
        <p:blipFill rotWithShape="1">
          <a:blip r:embed="rId2"/>
          <a:srcRect r="24558" b="-1"/>
          <a:stretch/>
        </p:blipFill>
        <p:spPr>
          <a:xfrm>
            <a:off x="4639056" y="10"/>
            <a:ext cx="7552944" cy="6857990"/>
          </a:xfrm>
          <a:prstGeom prst="rect">
            <a:avLst/>
          </a:prstGeom>
          <a:effectLst/>
        </p:spPr>
      </p:pic>
    </p:spTree>
    <p:extLst>
      <p:ext uri="{BB962C8B-B14F-4D97-AF65-F5344CB8AC3E}">
        <p14:creationId xmlns:p14="http://schemas.microsoft.com/office/powerpoint/2010/main" val="2294650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825AC39-5F85-4CAA-8A81-A1287086B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95DA4D23-37FC-4B90-8188-F0377C5F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417162" cy="6858000"/>
          </a:xfrm>
          <a:custGeom>
            <a:avLst/>
            <a:gdLst>
              <a:gd name="connsiteX0" fmla="*/ 0 w 4417162"/>
              <a:gd name="connsiteY0" fmla="*/ 0 h 6858000"/>
              <a:gd name="connsiteX1" fmla="*/ 144378 w 4417162"/>
              <a:gd name="connsiteY1" fmla="*/ 0 h 6858000"/>
              <a:gd name="connsiteX2" fmla="*/ 2310062 w 4417162"/>
              <a:gd name="connsiteY2" fmla="*/ 0 h 6858000"/>
              <a:gd name="connsiteX3" fmla="*/ 4227367 w 4417162"/>
              <a:gd name="connsiteY3" fmla="*/ 0 h 6858000"/>
              <a:gd name="connsiteX4" fmla="*/ 4232407 w 4417162"/>
              <a:gd name="connsiteY4" fmla="*/ 66675 h 6858000"/>
              <a:gd name="connsiteX5" fmla="*/ 4240804 w 4417162"/>
              <a:gd name="connsiteY5" fmla="*/ 122237 h 6858000"/>
              <a:gd name="connsiteX6" fmla="*/ 4250882 w 4417162"/>
              <a:gd name="connsiteY6" fmla="*/ 174625 h 6858000"/>
              <a:gd name="connsiteX7" fmla="*/ 4267678 w 4417162"/>
              <a:gd name="connsiteY7" fmla="*/ 217487 h 6858000"/>
              <a:gd name="connsiteX8" fmla="*/ 4284474 w 4417162"/>
              <a:gd name="connsiteY8" fmla="*/ 260350 h 6858000"/>
              <a:gd name="connsiteX9" fmla="*/ 4304629 w 4417162"/>
              <a:gd name="connsiteY9" fmla="*/ 296862 h 6858000"/>
              <a:gd name="connsiteX10" fmla="*/ 4324784 w 4417162"/>
              <a:gd name="connsiteY10" fmla="*/ 334962 h 6858000"/>
              <a:gd name="connsiteX11" fmla="*/ 4343260 w 4417162"/>
              <a:gd name="connsiteY11" fmla="*/ 369887 h 6858000"/>
              <a:gd name="connsiteX12" fmla="*/ 4361735 w 4417162"/>
              <a:gd name="connsiteY12" fmla="*/ 409575 h 6858000"/>
              <a:gd name="connsiteX13" fmla="*/ 4378531 w 4417162"/>
              <a:gd name="connsiteY13" fmla="*/ 450850 h 6858000"/>
              <a:gd name="connsiteX14" fmla="*/ 4393648 w 4417162"/>
              <a:gd name="connsiteY14" fmla="*/ 496887 h 6858000"/>
              <a:gd name="connsiteX15" fmla="*/ 4405405 w 4417162"/>
              <a:gd name="connsiteY15" fmla="*/ 546100 h 6858000"/>
              <a:gd name="connsiteX16" fmla="*/ 4413803 w 4417162"/>
              <a:gd name="connsiteY16" fmla="*/ 606425 h 6858000"/>
              <a:gd name="connsiteX17" fmla="*/ 4417162 w 4417162"/>
              <a:gd name="connsiteY17" fmla="*/ 673100 h 6858000"/>
              <a:gd name="connsiteX18" fmla="*/ 4413803 w 4417162"/>
              <a:gd name="connsiteY18" fmla="*/ 744537 h 6858000"/>
              <a:gd name="connsiteX19" fmla="*/ 4405405 w 4417162"/>
              <a:gd name="connsiteY19" fmla="*/ 801687 h 6858000"/>
              <a:gd name="connsiteX20" fmla="*/ 4393648 w 4417162"/>
              <a:gd name="connsiteY20" fmla="*/ 854075 h 6858000"/>
              <a:gd name="connsiteX21" fmla="*/ 4378531 w 4417162"/>
              <a:gd name="connsiteY21" fmla="*/ 901700 h 6858000"/>
              <a:gd name="connsiteX22" fmla="*/ 4361735 w 4417162"/>
              <a:gd name="connsiteY22" fmla="*/ 942975 h 6858000"/>
              <a:gd name="connsiteX23" fmla="*/ 4341580 w 4417162"/>
              <a:gd name="connsiteY23" fmla="*/ 981075 h 6858000"/>
              <a:gd name="connsiteX24" fmla="*/ 4321425 w 4417162"/>
              <a:gd name="connsiteY24" fmla="*/ 1017587 h 6858000"/>
              <a:gd name="connsiteX25" fmla="*/ 4301270 w 4417162"/>
              <a:gd name="connsiteY25" fmla="*/ 1055687 h 6858000"/>
              <a:gd name="connsiteX26" fmla="*/ 4282794 w 4417162"/>
              <a:gd name="connsiteY26" fmla="*/ 1095375 h 6858000"/>
              <a:gd name="connsiteX27" fmla="*/ 4264318 w 4417162"/>
              <a:gd name="connsiteY27" fmla="*/ 1136650 h 6858000"/>
              <a:gd name="connsiteX28" fmla="*/ 4249203 w 4417162"/>
              <a:gd name="connsiteY28" fmla="*/ 1182687 h 6858000"/>
              <a:gd name="connsiteX29" fmla="*/ 4239125 w 4417162"/>
              <a:gd name="connsiteY29" fmla="*/ 1235075 h 6858000"/>
              <a:gd name="connsiteX30" fmla="*/ 4229047 w 4417162"/>
              <a:gd name="connsiteY30" fmla="*/ 1295400 h 6858000"/>
              <a:gd name="connsiteX31" fmla="*/ 4227367 w 4417162"/>
              <a:gd name="connsiteY31" fmla="*/ 1363662 h 6858000"/>
              <a:gd name="connsiteX32" fmla="*/ 4229047 w 4417162"/>
              <a:gd name="connsiteY32" fmla="*/ 1431925 h 6858000"/>
              <a:gd name="connsiteX33" fmla="*/ 4239125 w 4417162"/>
              <a:gd name="connsiteY33" fmla="*/ 1492250 h 6858000"/>
              <a:gd name="connsiteX34" fmla="*/ 4249203 w 4417162"/>
              <a:gd name="connsiteY34" fmla="*/ 1544637 h 6858000"/>
              <a:gd name="connsiteX35" fmla="*/ 4264318 w 4417162"/>
              <a:gd name="connsiteY35" fmla="*/ 1589087 h 6858000"/>
              <a:gd name="connsiteX36" fmla="*/ 4282794 w 4417162"/>
              <a:gd name="connsiteY36" fmla="*/ 1631950 h 6858000"/>
              <a:gd name="connsiteX37" fmla="*/ 4301270 w 4417162"/>
              <a:gd name="connsiteY37" fmla="*/ 1671637 h 6858000"/>
              <a:gd name="connsiteX38" fmla="*/ 4321425 w 4417162"/>
              <a:gd name="connsiteY38" fmla="*/ 1708150 h 6858000"/>
              <a:gd name="connsiteX39" fmla="*/ 4341580 w 4417162"/>
              <a:gd name="connsiteY39" fmla="*/ 1743075 h 6858000"/>
              <a:gd name="connsiteX40" fmla="*/ 4361735 w 4417162"/>
              <a:gd name="connsiteY40" fmla="*/ 1782762 h 6858000"/>
              <a:gd name="connsiteX41" fmla="*/ 4378531 w 4417162"/>
              <a:gd name="connsiteY41" fmla="*/ 1824037 h 6858000"/>
              <a:gd name="connsiteX42" fmla="*/ 4393648 w 4417162"/>
              <a:gd name="connsiteY42" fmla="*/ 1870075 h 6858000"/>
              <a:gd name="connsiteX43" fmla="*/ 4405405 w 4417162"/>
              <a:gd name="connsiteY43" fmla="*/ 1922462 h 6858000"/>
              <a:gd name="connsiteX44" fmla="*/ 4413803 w 4417162"/>
              <a:gd name="connsiteY44" fmla="*/ 1982787 h 6858000"/>
              <a:gd name="connsiteX45" fmla="*/ 4417162 w 4417162"/>
              <a:gd name="connsiteY45" fmla="*/ 2051050 h 6858000"/>
              <a:gd name="connsiteX46" fmla="*/ 4413803 w 4417162"/>
              <a:gd name="connsiteY46" fmla="*/ 2119312 h 6858000"/>
              <a:gd name="connsiteX47" fmla="*/ 4405405 w 4417162"/>
              <a:gd name="connsiteY47" fmla="*/ 2179637 h 6858000"/>
              <a:gd name="connsiteX48" fmla="*/ 4393648 w 4417162"/>
              <a:gd name="connsiteY48" fmla="*/ 2232025 h 6858000"/>
              <a:gd name="connsiteX49" fmla="*/ 4378531 w 4417162"/>
              <a:gd name="connsiteY49" fmla="*/ 2278062 h 6858000"/>
              <a:gd name="connsiteX50" fmla="*/ 4361735 w 4417162"/>
              <a:gd name="connsiteY50" fmla="*/ 2319337 h 6858000"/>
              <a:gd name="connsiteX51" fmla="*/ 4341580 w 4417162"/>
              <a:gd name="connsiteY51" fmla="*/ 2359025 h 6858000"/>
              <a:gd name="connsiteX52" fmla="*/ 4321425 w 4417162"/>
              <a:gd name="connsiteY52" fmla="*/ 2395537 h 6858000"/>
              <a:gd name="connsiteX53" fmla="*/ 4301270 w 4417162"/>
              <a:gd name="connsiteY53" fmla="*/ 2433637 h 6858000"/>
              <a:gd name="connsiteX54" fmla="*/ 4282794 w 4417162"/>
              <a:gd name="connsiteY54" fmla="*/ 2471737 h 6858000"/>
              <a:gd name="connsiteX55" fmla="*/ 4264318 w 4417162"/>
              <a:gd name="connsiteY55" fmla="*/ 2513012 h 6858000"/>
              <a:gd name="connsiteX56" fmla="*/ 4249203 w 4417162"/>
              <a:gd name="connsiteY56" fmla="*/ 2560637 h 6858000"/>
              <a:gd name="connsiteX57" fmla="*/ 4239125 w 4417162"/>
              <a:gd name="connsiteY57" fmla="*/ 2613025 h 6858000"/>
              <a:gd name="connsiteX58" fmla="*/ 4229047 w 4417162"/>
              <a:gd name="connsiteY58" fmla="*/ 2671762 h 6858000"/>
              <a:gd name="connsiteX59" fmla="*/ 4227367 w 4417162"/>
              <a:gd name="connsiteY59" fmla="*/ 2741612 h 6858000"/>
              <a:gd name="connsiteX60" fmla="*/ 4229047 w 4417162"/>
              <a:gd name="connsiteY60" fmla="*/ 2809875 h 6858000"/>
              <a:gd name="connsiteX61" fmla="*/ 4239125 w 4417162"/>
              <a:gd name="connsiteY61" fmla="*/ 2868612 h 6858000"/>
              <a:gd name="connsiteX62" fmla="*/ 4249203 w 4417162"/>
              <a:gd name="connsiteY62" fmla="*/ 2922587 h 6858000"/>
              <a:gd name="connsiteX63" fmla="*/ 4264318 w 4417162"/>
              <a:gd name="connsiteY63" fmla="*/ 2967037 h 6858000"/>
              <a:gd name="connsiteX64" fmla="*/ 4282794 w 4417162"/>
              <a:gd name="connsiteY64" fmla="*/ 3009900 h 6858000"/>
              <a:gd name="connsiteX65" fmla="*/ 4301270 w 4417162"/>
              <a:gd name="connsiteY65" fmla="*/ 3046412 h 6858000"/>
              <a:gd name="connsiteX66" fmla="*/ 4321425 w 4417162"/>
              <a:gd name="connsiteY66" fmla="*/ 3084512 h 6858000"/>
              <a:gd name="connsiteX67" fmla="*/ 4341580 w 4417162"/>
              <a:gd name="connsiteY67" fmla="*/ 3121025 h 6858000"/>
              <a:gd name="connsiteX68" fmla="*/ 4361735 w 4417162"/>
              <a:gd name="connsiteY68" fmla="*/ 3160712 h 6858000"/>
              <a:gd name="connsiteX69" fmla="*/ 4378531 w 4417162"/>
              <a:gd name="connsiteY69" fmla="*/ 3201987 h 6858000"/>
              <a:gd name="connsiteX70" fmla="*/ 4393648 w 4417162"/>
              <a:gd name="connsiteY70" fmla="*/ 3248025 h 6858000"/>
              <a:gd name="connsiteX71" fmla="*/ 4405405 w 4417162"/>
              <a:gd name="connsiteY71" fmla="*/ 3300412 h 6858000"/>
              <a:gd name="connsiteX72" fmla="*/ 4413803 w 4417162"/>
              <a:gd name="connsiteY72" fmla="*/ 3360737 h 6858000"/>
              <a:gd name="connsiteX73" fmla="*/ 4417162 w 4417162"/>
              <a:gd name="connsiteY73" fmla="*/ 3427412 h 6858000"/>
              <a:gd name="connsiteX74" fmla="*/ 4413803 w 4417162"/>
              <a:gd name="connsiteY74" fmla="*/ 3497262 h 6858000"/>
              <a:gd name="connsiteX75" fmla="*/ 4405405 w 4417162"/>
              <a:gd name="connsiteY75" fmla="*/ 3557587 h 6858000"/>
              <a:gd name="connsiteX76" fmla="*/ 4393648 w 4417162"/>
              <a:gd name="connsiteY76" fmla="*/ 3609975 h 6858000"/>
              <a:gd name="connsiteX77" fmla="*/ 4378531 w 4417162"/>
              <a:gd name="connsiteY77" fmla="*/ 3656012 h 6858000"/>
              <a:gd name="connsiteX78" fmla="*/ 4361735 w 4417162"/>
              <a:gd name="connsiteY78" fmla="*/ 3697287 h 6858000"/>
              <a:gd name="connsiteX79" fmla="*/ 4341580 w 4417162"/>
              <a:gd name="connsiteY79" fmla="*/ 3736975 h 6858000"/>
              <a:gd name="connsiteX80" fmla="*/ 4301270 w 4417162"/>
              <a:gd name="connsiteY80" fmla="*/ 3811587 h 6858000"/>
              <a:gd name="connsiteX81" fmla="*/ 4282794 w 4417162"/>
              <a:gd name="connsiteY81" fmla="*/ 3848100 h 6858000"/>
              <a:gd name="connsiteX82" fmla="*/ 4264318 w 4417162"/>
              <a:gd name="connsiteY82" fmla="*/ 3890962 h 6858000"/>
              <a:gd name="connsiteX83" fmla="*/ 4249203 w 4417162"/>
              <a:gd name="connsiteY83" fmla="*/ 3935412 h 6858000"/>
              <a:gd name="connsiteX84" fmla="*/ 4239125 w 4417162"/>
              <a:gd name="connsiteY84" fmla="*/ 3987800 h 6858000"/>
              <a:gd name="connsiteX85" fmla="*/ 4229047 w 4417162"/>
              <a:gd name="connsiteY85" fmla="*/ 4048125 h 6858000"/>
              <a:gd name="connsiteX86" fmla="*/ 4227367 w 4417162"/>
              <a:gd name="connsiteY86" fmla="*/ 4116387 h 6858000"/>
              <a:gd name="connsiteX87" fmla="*/ 4229047 w 4417162"/>
              <a:gd name="connsiteY87" fmla="*/ 4186237 h 6858000"/>
              <a:gd name="connsiteX88" fmla="*/ 4239125 w 4417162"/>
              <a:gd name="connsiteY88" fmla="*/ 4244975 h 6858000"/>
              <a:gd name="connsiteX89" fmla="*/ 4249203 w 4417162"/>
              <a:gd name="connsiteY89" fmla="*/ 4297362 h 6858000"/>
              <a:gd name="connsiteX90" fmla="*/ 4264318 w 4417162"/>
              <a:gd name="connsiteY90" fmla="*/ 4343400 h 6858000"/>
              <a:gd name="connsiteX91" fmla="*/ 4282794 w 4417162"/>
              <a:gd name="connsiteY91" fmla="*/ 4386262 h 6858000"/>
              <a:gd name="connsiteX92" fmla="*/ 4301270 w 4417162"/>
              <a:gd name="connsiteY92" fmla="*/ 4424362 h 6858000"/>
              <a:gd name="connsiteX93" fmla="*/ 4341580 w 4417162"/>
              <a:gd name="connsiteY93" fmla="*/ 4498975 h 6858000"/>
              <a:gd name="connsiteX94" fmla="*/ 4361735 w 4417162"/>
              <a:gd name="connsiteY94" fmla="*/ 4537075 h 6858000"/>
              <a:gd name="connsiteX95" fmla="*/ 4378531 w 4417162"/>
              <a:gd name="connsiteY95" fmla="*/ 4579937 h 6858000"/>
              <a:gd name="connsiteX96" fmla="*/ 4393648 w 4417162"/>
              <a:gd name="connsiteY96" fmla="*/ 4625975 h 6858000"/>
              <a:gd name="connsiteX97" fmla="*/ 4405405 w 4417162"/>
              <a:gd name="connsiteY97" fmla="*/ 4678362 h 6858000"/>
              <a:gd name="connsiteX98" fmla="*/ 4413803 w 4417162"/>
              <a:gd name="connsiteY98" fmla="*/ 4738687 h 6858000"/>
              <a:gd name="connsiteX99" fmla="*/ 4417162 w 4417162"/>
              <a:gd name="connsiteY99" fmla="*/ 4806950 h 6858000"/>
              <a:gd name="connsiteX100" fmla="*/ 4413803 w 4417162"/>
              <a:gd name="connsiteY100" fmla="*/ 4875212 h 6858000"/>
              <a:gd name="connsiteX101" fmla="*/ 4405405 w 4417162"/>
              <a:gd name="connsiteY101" fmla="*/ 4935537 h 6858000"/>
              <a:gd name="connsiteX102" fmla="*/ 4393648 w 4417162"/>
              <a:gd name="connsiteY102" fmla="*/ 4987925 h 6858000"/>
              <a:gd name="connsiteX103" fmla="*/ 4378531 w 4417162"/>
              <a:gd name="connsiteY103" fmla="*/ 5033962 h 6858000"/>
              <a:gd name="connsiteX104" fmla="*/ 4361735 w 4417162"/>
              <a:gd name="connsiteY104" fmla="*/ 5075237 h 6858000"/>
              <a:gd name="connsiteX105" fmla="*/ 4341580 w 4417162"/>
              <a:gd name="connsiteY105" fmla="*/ 5114925 h 6858000"/>
              <a:gd name="connsiteX106" fmla="*/ 4321425 w 4417162"/>
              <a:gd name="connsiteY106" fmla="*/ 5149850 h 6858000"/>
              <a:gd name="connsiteX107" fmla="*/ 4301270 w 4417162"/>
              <a:gd name="connsiteY107" fmla="*/ 5186362 h 6858000"/>
              <a:gd name="connsiteX108" fmla="*/ 4282794 w 4417162"/>
              <a:gd name="connsiteY108" fmla="*/ 5226050 h 6858000"/>
              <a:gd name="connsiteX109" fmla="*/ 4264318 w 4417162"/>
              <a:gd name="connsiteY109" fmla="*/ 5268912 h 6858000"/>
              <a:gd name="connsiteX110" fmla="*/ 4249203 w 4417162"/>
              <a:gd name="connsiteY110" fmla="*/ 5313362 h 6858000"/>
              <a:gd name="connsiteX111" fmla="*/ 4239125 w 4417162"/>
              <a:gd name="connsiteY111" fmla="*/ 5365750 h 6858000"/>
              <a:gd name="connsiteX112" fmla="*/ 4229047 w 4417162"/>
              <a:gd name="connsiteY112" fmla="*/ 5426075 h 6858000"/>
              <a:gd name="connsiteX113" fmla="*/ 4227367 w 4417162"/>
              <a:gd name="connsiteY113" fmla="*/ 5494337 h 6858000"/>
              <a:gd name="connsiteX114" fmla="*/ 4229047 w 4417162"/>
              <a:gd name="connsiteY114" fmla="*/ 5562600 h 6858000"/>
              <a:gd name="connsiteX115" fmla="*/ 4239125 w 4417162"/>
              <a:gd name="connsiteY115" fmla="*/ 5622925 h 6858000"/>
              <a:gd name="connsiteX116" fmla="*/ 4249203 w 4417162"/>
              <a:gd name="connsiteY116" fmla="*/ 5675312 h 6858000"/>
              <a:gd name="connsiteX117" fmla="*/ 4264318 w 4417162"/>
              <a:gd name="connsiteY117" fmla="*/ 5721350 h 6858000"/>
              <a:gd name="connsiteX118" fmla="*/ 4282794 w 4417162"/>
              <a:gd name="connsiteY118" fmla="*/ 5762625 h 6858000"/>
              <a:gd name="connsiteX119" fmla="*/ 4301270 w 4417162"/>
              <a:gd name="connsiteY119" fmla="*/ 5802312 h 6858000"/>
              <a:gd name="connsiteX120" fmla="*/ 4321425 w 4417162"/>
              <a:gd name="connsiteY120" fmla="*/ 5840412 h 6858000"/>
              <a:gd name="connsiteX121" fmla="*/ 4341580 w 4417162"/>
              <a:gd name="connsiteY121" fmla="*/ 5876925 h 6858000"/>
              <a:gd name="connsiteX122" fmla="*/ 4361735 w 4417162"/>
              <a:gd name="connsiteY122" fmla="*/ 5915025 h 6858000"/>
              <a:gd name="connsiteX123" fmla="*/ 4378531 w 4417162"/>
              <a:gd name="connsiteY123" fmla="*/ 5956300 h 6858000"/>
              <a:gd name="connsiteX124" fmla="*/ 4393648 w 4417162"/>
              <a:gd name="connsiteY124" fmla="*/ 6003925 h 6858000"/>
              <a:gd name="connsiteX125" fmla="*/ 4405405 w 4417162"/>
              <a:gd name="connsiteY125" fmla="*/ 6056312 h 6858000"/>
              <a:gd name="connsiteX126" fmla="*/ 4413803 w 4417162"/>
              <a:gd name="connsiteY126" fmla="*/ 6113462 h 6858000"/>
              <a:gd name="connsiteX127" fmla="*/ 4417162 w 4417162"/>
              <a:gd name="connsiteY127" fmla="*/ 6183312 h 6858000"/>
              <a:gd name="connsiteX128" fmla="*/ 4413803 w 4417162"/>
              <a:gd name="connsiteY128" fmla="*/ 6251575 h 6858000"/>
              <a:gd name="connsiteX129" fmla="*/ 4405405 w 4417162"/>
              <a:gd name="connsiteY129" fmla="*/ 6311900 h 6858000"/>
              <a:gd name="connsiteX130" fmla="*/ 4393648 w 4417162"/>
              <a:gd name="connsiteY130" fmla="*/ 6361112 h 6858000"/>
              <a:gd name="connsiteX131" fmla="*/ 4378531 w 4417162"/>
              <a:gd name="connsiteY131" fmla="*/ 6407150 h 6858000"/>
              <a:gd name="connsiteX132" fmla="*/ 4361735 w 4417162"/>
              <a:gd name="connsiteY132" fmla="*/ 6448425 h 6858000"/>
              <a:gd name="connsiteX133" fmla="*/ 4343260 w 4417162"/>
              <a:gd name="connsiteY133" fmla="*/ 6488112 h 6858000"/>
              <a:gd name="connsiteX134" fmla="*/ 4324784 w 4417162"/>
              <a:gd name="connsiteY134" fmla="*/ 6523037 h 6858000"/>
              <a:gd name="connsiteX135" fmla="*/ 4304629 w 4417162"/>
              <a:gd name="connsiteY135" fmla="*/ 6561137 h 6858000"/>
              <a:gd name="connsiteX136" fmla="*/ 4284474 w 4417162"/>
              <a:gd name="connsiteY136" fmla="*/ 6597650 h 6858000"/>
              <a:gd name="connsiteX137" fmla="*/ 4267678 w 4417162"/>
              <a:gd name="connsiteY137" fmla="*/ 6640512 h 6858000"/>
              <a:gd name="connsiteX138" fmla="*/ 4250882 w 4417162"/>
              <a:gd name="connsiteY138" fmla="*/ 6683375 h 6858000"/>
              <a:gd name="connsiteX139" fmla="*/ 4240804 w 4417162"/>
              <a:gd name="connsiteY139" fmla="*/ 6735762 h 6858000"/>
              <a:gd name="connsiteX140" fmla="*/ 4232407 w 4417162"/>
              <a:gd name="connsiteY140" fmla="*/ 6791325 h 6858000"/>
              <a:gd name="connsiteX141" fmla="*/ 4227367 w 4417162"/>
              <a:gd name="connsiteY141" fmla="*/ 6858000 h 6858000"/>
              <a:gd name="connsiteX142" fmla="*/ 2310062 w 4417162"/>
              <a:gd name="connsiteY142" fmla="*/ 6858000 h 6858000"/>
              <a:gd name="connsiteX143" fmla="*/ 144378 w 4417162"/>
              <a:gd name="connsiteY143" fmla="*/ 6858000 h 6858000"/>
              <a:gd name="connsiteX144" fmla="*/ 0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0" y="0"/>
                </a:moveTo>
                <a:lnTo>
                  <a:pt x="144378" y="0"/>
                </a:lnTo>
                <a:lnTo>
                  <a:pt x="2310062" y="0"/>
                </a:lnTo>
                <a:lnTo>
                  <a:pt x="4227367" y="0"/>
                </a:lnTo>
                <a:lnTo>
                  <a:pt x="4232407" y="66675"/>
                </a:lnTo>
                <a:lnTo>
                  <a:pt x="4240804" y="122237"/>
                </a:lnTo>
                <a:lnTo>
                  <a:pt x="4250882" y="174625"/>
                </a:lnTo>
                <a:lnTo>
                  <a:pt x="4267678" y="217487"/>
                </a:lnTo>
                <a:lnTo>
                  <a:pt x="4284474" y="260350"/>
                </a:lnTo>
                <a:lnTo>
                  <a:pt x="4304629" y="296862"/>
                </a:lnTo>
                <a:lnTo>
                  <a:pt x="4324784" y="334962"/>
                </a:lnTo>
                <a:lnTo>
                  <a:pt x="4343260" y="369887"/>
                </a:lnTo>
                <a:lnTo>
                  <a:pt x="4361735" y="409575"/>
                </a:lnTo>
                <a:lnTo>
                  <a:pt x="4378531" y="450850"/>
                </a:lnTo>
                <a:lnTo>
                  <a:pt x="4393648" y="496887"/>
                </a:lnTo>
                <a:lnTo>
                  <a:pt x="4405405" y="546100"/>
                </a:lnTo>
                <a:lnTo>
                  <a:pt x="4413803" y="606425"/>
                </a:lnTo>
                <a:lnTo>
                  <a:pt x="4417162" y="673100"/>
                </a:lnTo>
                <a:lnTo>
                  <a:pt x="4413803" y="744537"/>
                </a:lnTo>
                <a:lnTo>
                  <a:pt x="4405405" y="801687"/>
                </a:lnTo>
                <a:lnTo>
                  <a:pt x="4393648" y="854075"/>
                </a:lnTo>
                <a:lnTo>
                  <a:pt x="4378531" y="901700"/>
                </a:lnTo>
                <a:lnTo>
                  <a:pt x="4361735" y="942975"/>
                </a:lnTo>
                <a:lnTo>
                  <a:pt x="4341580" y="981075"/>
                </a:lnTo>
                <a:lnTo>
                  <a:pt x="4321425" y="1017587"/>
                </a:lnTo>
                <a:lnTo>
                  <a:pt x="4301270" y="1055687"/>
                </a:lnTo>
                <a:lnTo>
                  <a:pt x="4282794" y="1095375"/>
                </a:lnTo>
                <a:lnTo>
                  <a:pt x="4264318" y="1136650"/>
                </a:lnTo>
                <a:lnTo>
                  <a:pt x="4249203" y="1182687"/>
                </a:lnTo>
                <a:lnTo>
                  <a:pt x="4239125" y="1235075"/>
                </a:lnTo>
                <a:lnTo>
                  <a:pt x="4229047" y="1295400"/>
                </a:lnTo>
                <a:lnTo>
                  <a:pt x="4227367" y="1363662"/>
                </a:lnTo>
                <a:lnTo>
                  <a:pt x="4229047" y="1431925"/>
                </a:lnTo>
                <a:lnTo>
                  <a:pt x="4239125" y="1492250"/>
                </a:lnTo>
                <a:lnTo>
                  <a:pt x="4249203" y="1544637"/>
                </a:lnTo>
                <a:lnTo>
                  <a:pt x="4264318" y="1589087"/>
                </a:lnTo>
                <a:lnTo>
                  <a:pt x="4282794" y="1631950"/>
                </a:lnTo>
                <a:lnTo>
                  <a:pt x="4301270" y="1671637"/>
                </a:lnTo>
                <a:lnTo>
                  <a:pt x="4321425" y="1708150"/>
                </a:lnTo>
                <a:lnTo>
                  <a:pt x="4341580" y="1743075"/>
                </a:lnTo>
                <a:lnTo>
                  <a:pt x="4361735" y="1782762"/>
                </a:lnTo>
                <a:lnTo>
                  <a:pt x="4378531" y="1824037"/>
                </a:lnTo>
                <a:lnTo>
                  <a:pt x="4393648" y="1870075"/>
                </a:lnTo>
                <a:lnTo>
                  <a:pt x="4405405" y="1922462"/>
                </a:lnTo>
                <a:lnTo>
                  <a:pt x="4413803" y="1982787"/>
                </a:lnTo>
                <a:lnTo>
                  <a:pt x="4417162" y="2051050"/>
                </a:lnTo>
                <a:lnTo>
                  <a:pt x="4413803" y="2119312"/>
                </a:lnTo>
                <a:lnTo>
                  <a:pt x="4405405" y="2179637"/>
                </a:lnTo>
                <a:lnTo>
                  <a:pt x="4393648" y="2232025"/>
                </a:lnTo>
                <a:lnTo>
                  <a:pt x="4378531" y="2278062"/>
                </a:lnTo>
                <a:lnTo>
                  <a:pt x="4361735" y="2319337"/>
                </a:lnTo>
                <a:lnTo>
                  <a:pt x="4341580" y="2359025"/>
                </a:lnTo>
                <a:lnTo>
                  <a:pt x="4321425" y="2395537"/>
                </a:lnTo>
                <a:lnTo>
                  <a:pt x="4301270" y="2433637"/>
                </a:lnTo>
                <a:lnTo>
                  <a:pt x="4282794" y="2471737"/>
                </a:lnTo>
                <a:lnTo>
                  <a:pt x="4264318" y="2513012"/>
                </a:lnTo>
                <a:lnTo>
                  <a:pt x="4249203" y="2560637"/>
                </a:lnTo>
                <a:lnTo>
                  <a:pt x="4239125" y="2613025"/>
                </a:lnTo>
                <a:lnTo>
                  <a:pt x="4229047" y="2671762"/>
                </a:lnTo>
                <a:lnTo>
                  <a:pt x="4227367" y="2741612"/>
                </a:lnTo>
                <a:lnTo>
                  <a:pt x="4229047" y="2809875"/>
                </a:lnTo>
                <a:lnTo>
                  <a:pt x="4239125" y="2868612"/>
                </a:lnTo>
                <a:lnTo>
                  <a:pt x="4249203" y="2922587"/>
                </a:lnTo>
                <a:lnTo>
                  <a:pt x="4264318" y="2967037"/>
                </a:lnTo>
                <a:lnTo>
                  <a:pt x="4282794" y="3009900"/>
                </a:lnTo>
                <a:lnTo>
                  <a:pt x="4301270" y="3046412"/>
                </a:lnTo>
                <a:lnTo>
                  <a:pt x="4321425" y="3084512"/>
                </a:lnTo>
                <a:lnTo>
                  <a:pt x="4341580" y="3121025"/>
                </a:lnTo>
                <a:lnTo>
                  <a:pt x="4361735" y="3160712"/>
                </a:lnTo>
                <a:lnTo>
                  <a:pt x="4378531" y="3201987"/>
                </a:lnTo>
                <a:lnTo>
                  <a:pt x="4393648" y="3248025"/>
                </a:lnTo>
                <a:lnTo>
                  <a:pt x="4405405" y="3300412"/>
                </a:lnTo>
                <a:lnTo>
                  <a:pt x="4413803" y="3360737"/>
                </a:lnTo>
                <a:lnTo>
                  <a:pt x="4417162" y="3427412"/>
                </a:lnTo>
                <a:lnTo>
                  <a:pt x="4413803" y="3497262"/>
                </a:lnTo>
                <a:lnTo>
                  <a:pt x="4405405" y="3557587"/>
                </a:lnTo>
                <a:lnTo>
                  <a:pt x="4393648" y="3609975"/>
                </a:lnTo>
                <a:lnTo>
                  <a:pt x="4378531" y="3656012"/>
                </a:lnTo>
                <a:lnTo>
                  <a:pt x="4361735" y="3697287"/>
                </a:lnTo>
                <a:lnTo>
                  <a:pt x="4341580" y="3736975"/>
                </a:lnTo>
                <a:lnTo>
                  <a:pt x="4301270" y="3811587"/>
                </a:lnTo>
                <a:lnTo>
                  <a:pt x="4282794" y="3848100"/>
                </a:lnTo>
                <a:lnTo>
                  <a:pt x="4264318" y="3890962"/>
                </a:lnTo>
                <a:lnTo>
                  <a:pt x="4249203" y="3935412"/>
                </a:lnTo>
                <a:lnTo>
                  <a:pt x="4239125" y="3987800"/>
                </a:lnTo>
                <a:lnTo>
                  <a:pt x="4229047" y="4048125"/>
                </a:lnTo>
                <a:lnTo>
                  <a:pt x="4227367" y="4116387"/>
                </a:lnTo>
                <a:lnTo>
                  <a:pt x="4229047" y="4186237"/>
                </a:lnTo>
                <a:lnTo>
                  <a:pt x="4239125" y="4244975"/>
                </a:lnTo>
                <a:lnTo>
                  <a:pt x="4249203" y="4297362"/>
                </a:lnTo>
                <a:lnTo>
                  <a:pt x="4264318" y="4343400"/>
                </a:lnTo>
                <a:lnTo>
                  <a:pt x="4282794" y="4386262"/>
                </a:lnTo>
                <a:lnTo>
                  <a:pt x="4301270" y="4424362"/>
                </a:lnTo>
                <a:lnTo>
                  <a:pt x="4341580" y="4498975"/>
                </a:lnTo>
                <a:lnTo>
                  <a:pt x="4361735" y="4537075"/>
                </a:lnTo>
                <a:lnTo>
                  <a:pt x="4378531" y="4579937"/>
                </a:lnTo>
                <a:lnTo>
                  <a:pt x="4393648" y="4625975"/>
                </a:lnTo>
                <a:lnTo>
                  <a:pt x="4405405" y="4678362"/>
                </a:lnTo>
                <a:lnTo>
                  <a:pt x="4413803" y="4738687"/>
                </a:lnTo>
                <a:lnTo>
                  <a:pt x="4417162" y="4806950"/>
                </a:lnTo>
                <a:lnTo>
                  <a:pt x="4413803" y="4875212"/>
                </a:lnTo>
                <a:lnTo>
                  <a:pt x="4405405" y="4935537"/>
                </a:lnTo>
                <a:lnTo>
                  <a:pt x="4393648" y="4987925"/>
                </a:lnTo>
                <a:lnTo>
                  <a:pt x="4378531" y="5033962"/>
                </a:lnTo>
                <a:lnTo>
                  <a:pt x="4361735" y="5075237"/>
                </a:lnTo>
                <a:lnTo>
                  <a:pt x="4341580" y="5114925"/>
                </a:lnTo>
                <a:lnTo>
                  <a:pt x="4321425" y="5149850"/>
                </a:lnTo>
                <a:lnTo>
                  <a:pt x="4301270" y="5186362"/>
                </a:lnTo>
                <a:lnTo>
                  <a:pt x="4282794" y="5226050"/>
                </a:lnTo>
                <a:lnTo>
                  <a:pt x="4264318" y="5268912"/>
                </a:lnTo>
                <a:lnTo>
                  <a:pt x="4249203" y="5313362"/>
                </a:lnTo>
                <a:lnTo>
                  <a:pt x="4239125" y="5365750"/>
                </a:lnTo>
                <a:lnTo>
                  <a:pt x="4229047" y="5426075"/>
                </a:lnTo>
                <a:lnTo>
                  <a:pt x="4227367" y="5494337"/>
                </a:lnTo>
                <a:lnTo>
                  <a:pt x="4229047" y="5562600"/>
                </a:lnTo>
                <a:lnTo>
                  <a:pt x="4239125" y="5622925"/>
                </a:lnTo>
                <a:lnTo>
                  <a:pt x="4249203" y="5675312"/>
                </a:lnTo>
                <a:lnTo>
                  <a:pt x="4264318" y="5721350"/>
                </a:lnTo>
                <a:lnTo>
                  <a:pt x="4282794" y="5762625"/>
                </a:lnTo>
                <a:lnTo>
                  <a:pt x="4301270" y="5802312"/>
                </a:lnTo>
                <a:lnTo>
                  <a:pt x="4321425" y="5840412"/>
                </a:lnTo>
                <a:lnTo>
                  <a:pt x="4341580" y="5876925"/>
                </a:lnTo>
                <a:lnTo>
                  <a:pt x="4361735" y="5915025"/>
                </a:lnTo>
                <a:lnTo>
                  <a:pt x="4378531" y="5956300"/>
                </a:lnTo>
                <a:lnTo>
                  <a:pt x="4393648" y="6003925"/>
                </a:lnTo>
                <a:lnTo>
                  <a:pt x="4405405" y="6056312"/>
                </a:lnTo>
                <a:lnTo>
                  <a:pt x="4413803" y="6113462"/>
                </a:lnTo>
                <a:lnTo>
                  <a:pt x="4417162" y="6183312"/>
                </a:lnTo>
                <a:lnTo>
                  <a:pt x="4413803" y="6251575"/>
                </a:lnTo>
                <a:lnTo>
                  <a:pt x="4405405" y="6311900"/>
                </a:lnTo>
                <a:lnTo>
                  <a:pt x="4393648" y="6361112"/>
                </a:lnTo>
                <a:lnTo>
                  <a:pt x="4378531" y="6407150"/>
                </a:lnTo>
                <a:lnTo>
                  <a:pt x="4361735" y="6448425"/>
                </a:lnTo>
                <a:lnTo>
                  <a:pt x="4343260" y="6488112"/>
                </a:lnTo>
                <a:lnTo>
                  <a:pt x="4324784" y="6523037"/>
                </a:lnTo>
                <a:lnTo>
                  <a:pt x="4304629" y="6561137"/>
                </a:lnTo>
                <a:lnTo>
                  <a:pt x="4284474" y="6597650"/>
                </a:lnTo>
                <a:lnTo>
                  <a:pt x="4267678" y="6640512"/>
                </a:lnTo>
                <a:lnTo>
                  <a:pt x="4250882" y="6683375"/>
                </a:lnTo>
                <a:lnTo>
                  <a:pt x="4240804" y="6735762"/>
                </a:lnTo>
                <a:lnTo>
                  <a:pt x="4232407" y="6791325"/>
                </a:lnTo>
                <a:lnTo>
                  <a:pt x="4227367" y="6858000"/>
                </a:lnTo>
                <a:lnTo>
                  <a:pt x="2310062" y="6858000"/>
                </a:lnTo>
                <a:lnTo>
                  <a:pt x="144378" y="6858000"/>
                </a:lnTo>
                <a:lnTo>
                  <a:pt x="0" y="6858000"/>
                </a:lnTo>
                <a:close/>
              </a:path>
            </a:pathLst>
          </a:custGeom>
          <a:solidFill>
            <a:srgbClr val="FFFFFF"/>
          </a:solidFill>
          <a:ln w="0">
            <a:noFill/>
            <a:prstDash val="solid"/>
            <a:round/>
            <a:headEnd/>
            <a:tailEnd/>
          </a:ln>
        </p:spPr>
        <p:txBody>
          <a:bodyPr/>
          <a:lstStyle/>
          <a:p>
            <a:endParaRPr lang="en-US"/>
          </a:p>
        </p:txBody>
      </p:sp>
      <p:sp useBgFill="1">
        <p:nvSpPr>
          <p:cNvPr id="14" name="Freeform: Shape 13">
            <a:extLst>
              <a:ext uri="{FF2B5EF4-FFF2-40B4-BE49-F238E27FC236}">
                <a16:creationId xmlns:a16="http://schemas.microsoft.com/office/drawing/2014/main" id="{A7A4B465-FBCC-4CD4-89A1-82992A7B4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272784"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ln w="0">
            <a:noFill/>
            <a:prstDash val="solid"/>
            <a:round/>
            <a:headEnd/>
            <a:tailEnd/>
          </a:ln>
        </p:spPr>
        <p:txBody>
          <a:bodyPr/>
          <a:lstStyle/>
          <a:p>
            <a:endParaRPr lang="en-US" dirty="0"/>
          </a:p>
        </p:txBody>
      </p:sp>
      <p:sp>
        <p:nvSpPr>
          <p:cNvPr id="16" name="Freeform: Shape 15">
            <a:extLst>
              <a:ext uri="{FF2B5EF4-FFF2-40B4-BE49-F238E27FC236}">
                <a16:creationId xmlns:a16="http://schemas.microsoft.com/office/drawing/2014/main" id="{909E572F-9CDC-4214-9D42-FF0017649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17162" cy="6858000"/>
          </a:xfrm>
          <a:custGeom>
            <a:avLst/>
            <a:gdLst>
              <a:gd name="connsiteX0" fmla="*/ 4417162 w 4417162"/>
              <a:gd name="connsiteY0" fmla="*/ 0 h 6858000"/>
              <a:gd name="connsiteX1" fmla="*/ 334174 w 4417162"/>
              <a:gd name="connsiteY1" fmla="*/ 0 h 6858000"/>
              <a:gd name="connsiteX2" fmla="*/ 334173 w 4417162"/>
              <a:gd name="connsiteY2" fmla="*/ 0 h 6858000"/>
              <a:gd name="connsiteX3" fmla="*/ 189795 w 4417162"/>
              <a:gd name="connsiteY3" fmla="*/ 0 h 6858000"/>
              <a:gd name="connsiteX4" fmla="*/ 184756 w 4417162"/>
              <a:gd name="connsiteY4" fmla="*/ 66675 h 6858000"/>
              <a:gd name="connsiteX5" fmla="*/ 176358 w 4417162"/>
              <a:gd name="connsiteY5" fmla="*/ 122237 h 6858000"/>
              <a:gd name="connsiteX6" fmla="*/ 166281 w 4417162"/>
              <a:gd name="connsiteY6" fmla="*/ 174625 h 6858000"/>
              <a:gd name="connsiteX7" fmla="*/ 149485 w 4417162"/>
              <a:gd name="connsiteY7" fmla="*/ 217487 h 6858000"/>
              <a:gd name="connsiteX8" fmla="*/ 132689 w 4417162"/>
              <a:gd name="connsiteY8" fmla="*/ 260350 h 6858000"/>
              <a:gd name="connsiteX9" fmla="*/ 112534 w 4417162"/>
              <a:gd name="connsiteY9" fmla="*/ 296862 h 6858000"/>
              <a:gd name="connsiteX10" fmla="*/ 92379 w 4417162"/>
              <a:gd name="connsiteY10" fmla="*/ 334962 h 6858000"/>
              <a:gd name="connsiteX11" fmla="*/ 73903 w 4417162"/>
              <a:gd name="connsiteY11" fmla="*/ 369887 h 6858000"/>
              <a:gd name="connsiteX12" fmla="*/ 55427 w 4417162"/>
              <a:gd name="connsiteY12" fmla="*/ 409575 h 6858000"/>
              <a:gd name="connsiteX13" fmla="*/ 38632 w 4417162"/>
              <a:gd name="connsiteY13" fmla="*/ 450850 h 6858000"/>
              <a:gd name="connsiteX14" fmla="*/ 23515 w 4417162"/>
              <a:gd name="connsiteY14" fmla="*/ 496887 h 6858000"/>
              <a:gd name="connsiteX15" fmla="*/ 11758 w 4417162"/>
              <a:gd name="connsiteY15" fmla="*/ 546100 h 6858000"/>
              <a:gd name="connsiteX16" fmla="*/ 3359 w 4417162"/>
              <a:gd name="connsiteY16" fmla="*/ 606425 h 6858000"/>
              <a:gd name="connsiteX17" fmla="*/ 0 w 4417162"/>
              <a:gd name="connsiteY17" fmla="*/ 673100 h 6858000"/>
              <a:gd name="connsiteX18" fmla="*/ 3359 w 4417162"/>
              <a:gd name="connsiteY18" fmla="*/ 744537 h 6858000"/>
              <a:gd name="connsiteX19" fmla="*/ 11758 w 4417162"/>
              <a:gd name="connsiteY19" fmla="*/ 801687 h 6858000"/>
              <a:gd name="connsiteX20" fmla="*/ 23515 w 4417162"/>
              <a:gd name="connsiteY20" fmla="*/ 854075 h 6858000"/>
              <a:gd name="connsiteX21" fmla="*/ 38632 w 4417162"/>
              <a:gd name="connsiteY21" fmla="*/ 901700 h 6858000"/>
              <a:gd name="connsiteX22" fmla="*/ 55427 w 4417162"/>
              <a:gd name="connsiteY22" fmla="*/ 942975 h 6858000"/>
              <a:gd name="connsiteX23" fmla="*/ 75583 w 4417162"/>
              <a:gd name="connsiteY23" fmla="*/ 981075 h 6858000"/>
              <a:gd name="connsiteX24" fmla="*/ 95738 w 4417162"/>
              <a:gd name="connsiteY24" fmla="*/ 1017587 h 6858000"/>
              <a:gd name="connsiteX25" fmla="*/ 115893 w 4417162"/>
              <a:gd name="connsiteY25" fmla="*/ 1055687 h 6858000"/>
              <a:gd name="connsiteX26" fmla="*/ 134368 w 4417162"/>
              <a:gd name="connsiteY26" fmla="*/ 1095375 h 6858000"/>
              <a:gd name="connsiteX27" fmla="*/ 152844 w 4417162"/>
              <a:gd name="connsiteY27" fmla="*/ 1136650 h 6858000"/>
              <a:gd name="connsiteX28" fmla="*/ 167960 w 4417162"/>
              <a:gd name="connsiteY28" fmla="*/ 1182687 h 6858000"/>
              <a:gd name="connsiteX29" fmla="*/ 178038 w 4417162"/>
              <a:gd name="connsiteY29" fmla="*/ 1235075 h 6858000"/>
              <a:gd name="connsiteX30" fmla="*/ 188115 w 4417162"/>
              <a:gd name="connsiteY30" fmla="*/ 1295400 h 6858000"/>
              <a:gd name="connsiteX31" fmla="*/ 189795 w 4417162"/>
              <a:gd name="connsiteY31" fmla="*/ 1363662 h 6858000"/>
              <a:gd name="connsiteX32" fmla="*/ 188115 w 4417162"/>
              <a:gd name="connsiteY32" fmla="*/ 1431925 h 6858000"/>
              <a:gd name="connsiteX33" fmla="*/ 178038 w 4417162"/>
              <a:gd name="connsiteY33" fmla="*/ 1492250 h 6858000"/>
              <a:gd name="connsiteX34" fmla="*/ 167960 w 4417162"/>
              <a:gd name="connsiteY34" fmla="*/ 1544637 h 6858000"/>
              <a:gd name="connsiteX35" fmla="*/ 152844 w 4417162"/>
              <a:gd name="connsiteY35" fmla="*/ 1589087 h 6858000"/>
              <a:gd name="connsiteX36" fmla="*/ 134368 w 4417162"/>
              <a:gd name="connsiteY36" fmla="*/ 1631950 h 6858000"/>
              <a:gd name="connsiteX37" fmla="*/ 115893 w 4417162"/>
              <a:gd name="connsiteY37" fmla="*/ 1671637 h 6858000"/>
              <a:gd name="connsiteX38" fmla="*/ 95738 w 4417162"/>
              <a:gd name="connsiteY38" fmla="*/ 1708150 h 6858000"/>
              <a:gd name="connsiteX39" fmla="*/ 75583 w 4417162"/>
              <a:gd name="connsiteY39" fmla="*/ 1743075 h 6858000"/>
              <a:gd name="connsiteX40" fmla="*/ 55427 w 4417162"/>
              <a:gd name="connsiteY40" fmla="*/ 1782762 h 6858000"/>
              <a:gd name="connsiteX41" fmla="*/ 38632 w 4417162"/>
              <a:gd name="connsiteY41" fmla="*/ 1824037 h 6858000"/>
              <a:gd name="connsiteX42" fmla="*/ 23515 w 4417162"/>
              <a:gd name="connsiteY42" fmla="*/ 1870075 h 6858000"/>
              <a:gd name="connsiteX43" fmla="*/ 11758 w 4417162"/>
              <a:gd name="connsiteY43" fmla="*/ 1922462 h 6858000"/>
              <a:gd name="connsiteX44" fmla="*/ 3359 w 4417162"/>
              <a:gd name="connsiteY44" fmla="*/ 1982787 h 6858000"/>
              <a:gd name="connsiteX45" fmla="*/ 0 w 4417162"/>
              <a:gd name="connsiteY45" fmla="*/ 2051050 h 6858000"/>
              <a:gd name="connsiteX46" fmla="*/ 3359 w 4417162"/>
              <a:gd name="connsiteY46" fmla="*/ 2119312 h 6858000"/>
              <a:gd name="connsiteX47" fmla="*/ 11758 w 4417162"/>
              <a:gd name="connsiteY47" fmla="*/ 2179637 h 6858000"/>
              <a:gd name="connsiteX48" fmla="*/ 23515 w 4417162"/>
              <a:gd name="connsiteY48" fmla="*/ 2232025 h 6858000"/>
              <a:gd name="connsiteX49" fmla="*/ 38632 w 4417162"/>
              <a:gd name="connsiteY49" fmla="*/ 2278062 h 6858000"/>
              <a:gd name="connsiteX50" fmla="*/ 55427 w 4417162"/>
              <a:gd name="connsiteY50" fmla="*/ 2319337 h 6858000"/>
              <a:gd name="connsiteX51" fmla="*/ 75583 w 4417162"/>
              <a:gd name="connsiteY51" fmla="*/ 2359025 h 6858000"/>
              <a:gd name="connsiteX52" fmla="*/ 95738 w 4417162"/>
              <a:gd name="connsiteY52" fmla="*/ 2395537 h 6858000"/>
              <a:gd name="connsiteX53" fmla="*/ 115893 w 4417162"/>
              <a:gd name="connsiteY53" fmla="*/ 2433637 h 6858000"/>
              <a:gd name="connsiteX54" fmla="*/ 134368 w 4417162"/>
              <a:gd name="connsiteY54" fmla="*/ 2471737 h 6858000"/>
              <a:gd name="connsiteX55" fmla="*/ 152844 w 4417162"/>
              <a:gd name="connsiteY55" fmla="*/ 2513012 h 6858000"/>
              <a:gd name="connsiteX56" fmla="*/ 167960 w 4417162"/>
              <a:gd name="connsiteY56" fmla="*/ 2560637 h 6858000"/>
              <a:gd name="connsiteX57" fmla="*/ 178038 w 4417162"/>
              <a:gd name="connsiteY57" fmla="*/ 2613025 h 6858000"/>
              <a:gd name="connsiteX58" fmla="*/ 188115 w 4417162"/>
              <a:gd name="connsiteY58" fmla="*/ 2671762 h 6858000"/>
              <a:gd name="connsiteX59" fmla="*/ 189795 w 4417162"/>
              <a:gd name="connsiteY59" fmla="*/ 2741612 h 6858000"/>
              <a:gd name="connsiteX60" fmla="*/ 188115 w 4417162"/>
              <a:gd name="connsiteY60" fmla="*/ 2809875 h 6858000"/>
              <a:gd name="connsiteX61" fmla="*/ 178038 w 4417162"/>
              <a:gd name="connsiteY61" fmla="*/ 2868612 h 6858000"/>
              <a:gd name="connsiteX62" fmla="*/ 167960 w 4417162"/>
              <a:gd name="connsiteY62" fmla="*/ 2922587 h 6858000"/>
              <a:gd name="connsiteX63" fmla="*/ 152844 w 4417162"/>
              <a:gd name="connsiteY63" fmla="*/ 2967037 h 6858000"/>
              <a:gd name="connsiteX64" fmla="*/ 134368 w 4417162"/>
              <a:gd name="connsiteY64" fmla="*/ 3009900 h 6858000"/>
              <a:gd name="connsiteX65" fmla="*/ 115893 w 4417162"/>
              <a:gd name="connsiteY65" fmla="*/ 3046412 h 6858000"/>
              <a:gd name="connsiteX66" fmla="*/ 95738 w 4417162"/>
              <a:gd name="connsiteY66" fmla="*/ 3084512 h 6858000"/>
              <a:gd name="connsiteX67" fmla="*/ 75583 w 4417162"/>
              <a:gd name="connsiteY67" fmla="*/ 3121025 h 6858000"/>
              <a:gd name="connsiteX68" fmla="*/ 55427 w 4417162"/>
              <a:gd name="connsiteY68" fmla="*/ 3160712 h 6858000"/>
              <a:gd name="connsiteX69" fmla="*/ 38632 w 4417162"/>
              <a:gd name="connsiteY69" fmla="*/ 3201987 h 6858000"/>
              <a:gd name="connsiteX70" fmla="*/ 23515 w 4417162"/>
              <a:gd name="connsiteY70" fmla="*/ 3248025 h 6858000"/>
              <a:gd name="connsiteX71" fmla="*/ 11758 w 4417162"/>
              <a:gd name="connsiteY71" fmla="*/ 3300412 h 6858000"/>
              <a:gd name="connsiteX72" fmla="*/ 3359 w 4417162"/>
              <a:gd name="connsiteY72" fmla="*/ 3360737 h 6858000"/>
              <a:gd name="connsiteX73" fmla="*/ 0 w 4417162"/>
              <a:gd name="connsiteY73" fmla="*/ 3427412 h 6858000"/>
              <a:gd name="connsiteX74" fmla="*/ 3359 w 4417162"/>
              <a:gd name="connsiteY74" fmla="*/ 3497262 h 6858000"/>
              <a:gd name="connsiteX75" fmla="*/ 11758 w 4417162"/>
              <a:gd name="connsiteY75" fmla="*/ 3557587 h 6858000"/>
              <a:gd name="connsiteX76" fmla="*/ 23515 w 4417162"/>
              <a:gd name="connsiteY76" fmla="*/ 3609975 h 6858000"/>
              <a:gd name="connsiteX77" fmla="*/ 38632 w 4417162"/>
              <a:gd name="connsiteY77" fmla="*/ 3656012 h 6858000"/>
              <a:gd name="connsiteX78" fmla="*/ 55427 w 4417162"/>
              <a:gd name="connsiteY78" fmla="*/ 3697287 h 6858000"/>
              <a:gd name="connsiteX79" fmla="*/ 75583 w 4417162"/>
              <a:gd name="connsiteY79" fmla="*/ 3736975 h 6858000"/>
              <a:gd name="connsiteX80" fmla="*/ 115893 w 4417162"/>
              <a:gd name="connsiteY80" fmla="*/ 3811587 h 6858000"/>
              <a:gd name="connsiteX81" fmla="*/ 134368 w 4417162"/>
              <a:gd name="connsiteY81" fmla="*/ 3848100 h 6858000"/>
              <a:gd name="connsiteX82" fmla="*/ 152844 w 4417162"/>
              <a:gd name="connsiteY82" fmla="*/ 3890962 h 6858000"/>
              <a:gd name="connsiteX83" fmla="*/ 167960 w 4417162"/>
              <a:gd name="connsiteY83" fmla="*/ 3935412 h 6858000"/>
              <a:gd name="connsiteX84" fmla="*/ 178038 w 4417162"/>
              <a:gd name="connsiteY84" fmla="*/ 3987800 h 6858000"/>
              <a:gd name="connsiteX85" fmla="*/ 188115 w 4417162"/>
              <a:gd name="connsiteY85" fmla="*/ 4048125 h 6858000"/>
              <a:gd name="connsiteX86" fmla="*/ 189795 w 4417162"/>
              <a:gd name="connsiteY86" fmla="*/ 4116387 h 6858000"/>
              <a:gd name="connsiteX87" fmla="*/ 188115 w 4417162"/>
              <a:gd name="connsiteY87" fmla="*/ 4186237 h 6858000"/>
              <a:gd name="connsiteX88" fmla="*/ 178038 w 4417162"/>
              <a:gd name="connsiteY88" fmla="*/ 4244975 h 6858000"/>
              <a:gd name="connsiteX89" fmla="*/ 167960 w 4417162"/>
              <a:gd name="connsiteY89" fmla="*/ 4297362 h 6858000"/>
              <a:gd name="connsiteX90" fmla="*/ 152844 w 4417162"/>
              <a:gd name="connsiteY90" fmla="*/ 4343400 h 6858000"/>
              <a:gd name="connsiteX91" fmla="*/ 134368 w 4417162"/>
              <a:gd name="connsiteY91" fmla="*/ 4386262 h 6858000"/>
              <a:gd name="connsiteX92" fmla="*/ 115893 w 4417162"/>
              <a:gd name="connsiteY92" fmla="*/ 4424362 h 6858000"/>
              <a:gd name="connsiteX93" fmla="*/ 75583 w 4417162"/>
              <a:gd name="connsiteY93" fmla="*/ 4498975 h 6858000"/>
              <a:gd name="connsiteX94" fmla="*/ 55427 w 4417162"/>
              <a:gd name="connsiteY94" fmla="*/ 4537075 h 6858000"/>
              <a:gd name="connsiteX95" fmla="*/ 38632 w 4417162"/>
              <a:gd name="connsiteY95" fmla="*/ 4579937 h 6858000"/>
              <a:gd name="connsiteX96" fmla="*/ 23515 w 4417162"/>
              <a:gd name="connsiteY96" fmla="*/ 4625975 h 6858000"/>
              <a:gd name="connsiteX97" fmla="*/ 11758 w 4417162"/>
              <a:gd name="connsiteY97" fmla="*/ 4678362 h 6858000"/>
              <a:gd name="connsiteX98" fmla="*/ 3359 w 4417162"/>
              <a:gd name="connsiteY98" fmla="*/ 4738687 h 6858000"/>
              <a:gd name="connsiteX99" fmla="*/ 0 w 4417162"/>
              <a:gd name="connsiteY99" fmla="*/ 4806950 h 6858000"/>
              <a:gd name="connsiteX100" fmla="*/ 3359 w 4417162"/>
              <a:gd name="connsiteY100" fmla="*/ 4875212 h 6858000"/>
              <a:gd name="connsiteX101" fmla="*/ 11758 w 4417162"/>
              <a:gd name="connsiteY101" fmla="*/ 4935537 h 6858000"/>
              <a:gd name="connsiteX102" fmla="*/ 23515 w 4417162"/>
              <a:gd name="connsiteY102" fmla="*/ 4987925 h 6858000"/>
              <a:gd name="connsiteX103" fmla="*/ 38632 w 4417162"/>
              <a:gd name="connsiteY103" fmla="*/ 5033962 h 6858000"/>
              <a:gd name="connsiteX104" fmla="*/ 55427 w 4417162"/>
              <a:gd name="connsiteY104" fmla="*/ 5075237 h 6858000"/>
              <a:gd name="connsiteX105" fmla="*/ 75583 w 4417162"/>
              <a:gd name="connsiteY105" fmla="*/ 5114925 h 6858000"/>
              <a:gd name="connsiteX106" fmla="*/ 95738 w 4417162"/>
              <a:gd name="connsiteY106" fmla="*/ 5149850 h 6858000"/>
              <a:gd name="connsiteX107" fmla="*/ 115893 w 4417162"/>
              <a:gd name="connsiteY107" fmla="*/ 5186362 h 6858000"/>
              <a:gd name="connsiteX108" fmla="*/ 134368 w 4417162"/>
              <a:gd name="connsiteY108" fmla="*/ 5226050 h 6858000"/>
              <a:gd name="connsiteX109" fmla="*/ 152844 w 4417162"/>
              <a:gd name="connsiteY109" fmla="*/ 5268912 h 6858000"/>
              <a:gd name="connsiteX110" fmla="*/ 167960 w 4417162"/>
              <a:gd name="connsiteY110" fmla="*/ 5313362 h 6858000"/>
              <a:gd name="connsiteX111" fmla="*/ 178038 w 4417162"/>
              <a:gd name="connsiteY111" fmla="*/ 5365750 h 6858000"/>
              <a:gd name="connsiteX112" fmla="*/ 188115 w 4417162"/>
              <a:gd name="connsiteY112" fmla="*/ 5426075 h 6858000"/>
              <a:gd name="connsiteX113" fmla="*/ 189795 w 4417162"/>
              <a:gd name="connsiteY113" fmla="*/ 5494337 h 6858000"/>
              <a:gd name="connsiteX114" fmla="*/ 188115 w 4417162"/>
              <a:gd name="connsiteY114" fmla="*/ 5562600 h 6858000"/>
              <a:gd name="connsiteX115" fmla="*/ 178038 w 4417162"/>
              <a:gd name="connsiteY115" fmla="*/ 5622925 h 6858000"/>
              <a:gd name="connsiteX116" fmla="*/ 167960 w 4417162"/>
              <a:gd name="connsiteY116" fmla="*/ 5675312 h 6858000"/>
              <a:gd name="connsiteX117" fmla="*/ 152844 w 4417162"/>
              <a:gd name="connsiteY117" fmla="*/ 5721350 h 6858000"/>
              <a:gd name="connsiteX118" fmla="*/ 134368 w 4417162"/>
              <a:gd name="connsiteY118" fmla="*/ 5762625 h 6858000"/>
              <a:gd name="connsiteX119" fmla="*/ 115893 w 4417162"/>
              <a:gd name="connsiteY119" fmla="*/ 5802312 h 6858000"/>
              <a:gd name="connsiteX120" fmla="*/ 95738 w 4417162"/>
              <a:gd name="connsiteY120" fmla="*/ 5840412 h 6858000"/>
              <a:gd name="connsiteX121" fmla="*/ 75583 w 4417162"/>
              <a:gd name="connsiteY121" fmla="*/ 5876925 h 6858000"/>
              <a:gd name="connsiteX122" fmla="*/ 55427 w 4417162"/>
              <a:gd name="connsiteY122" fmla="*/ 5915025 h 6858000"/>
              <a:gd name="connsiteX123" fmla="*/ 38632 w 4417162"/>
              <a:gd name="connsiteY123" fmla="*/ 5956300 h 6858000"/>
              <a:gd name="connsiteX124" fmla="*/ 23515 w 4417162"/>
              <a:gd name="connsiteY124" fmla="*/ 6003925 h 6858000"/>
              <a:gd name="connsiteX125" fmla="*/ 11758 w 4417162"/>
              <a:gd name="connsiteY125" fmla="*/ 6056312 h 6858000"/>
              <a:gd name="connsiteX126" fmla="*/ 3359 w 4417162"/>
              <a:gd name="connsiteY126" fmla="*/ 6113462 h 6858000"/>
              <a:gd name="connsiteX127" fmla="*/ 0 w 4417162"/>
              <a:gd name="connsiteY127" fmla="*/ 6183312 h 6858000"/>
              <a:gd name="connsiteX128" fmla="*/ 3359 w 4417162"/>
              <a:gd name="connsiteY128" fmla="*/ 6251575 h 6858000"/>
              <a:gd name="connsiteX129" fmla="*/ 11758 w 4417162"/>
              <a:gd name="connsiteY129" fmla="*/ 6311900 h 6858000"/>
              <a:gd name="connsiteX130" fmla="*/ 23515 w 4417162"/>
              <a:gd name="connsiteY130" fmla="*/ 6361112 h 6858000"/>
              <a:gd name="connsiteX131" fmla="*/ 38632 w 4417162"/>
              <a:gd name="connsiteY131" fmla="*/ 6407150 h 6858000"/>
              <a:gd name="connsiteX132" fmla="*/ 55427 w 4417162"/>
              <a:gd name="connsiteY132" fmla="*/ 6448425 h 6858000"/>
              <a:gd name="connsiteX133" fmla="*/ 73903 w 4417162"/>
              <a:gd name="connsiteY133" fmla="*/ 6488112 h 6858000"/>
              <a:gd name="connsiteX134" fmla="*/ 92379 w 4417162"/>
              <a:gd name="connsiteY134" fmla="*/ 6523037 h 6858000"/>
              <a:gd name="connsiteX135" fmla="*/ 112534 w 4417162"/>
              <a:gd name="connsiteY135" fmla="*/ 6561137 h 6858000"/>
              <a:gd name="connsiteX136" fmla="*/ 132689 w 4417162"/>
              <a:gd name="connsiteY136" fmla="*/ 6597650 h 6858000"/>
              <a:gd name="connsiteX137" fmla="*/ 149485 w 4417162"/>
              <a:gd name="connsiteY137" fmla="*/ 6640512 h 6858000"/>
              <a:gd name="connsiteX138" fmla="*/ 166281 w 4417162"/>
              <a:gd name="connsiteY138" fmla="*/ 6683375 h 6858000"/>
              <a:gd name="connsiteX139" fmla="*/ 176358 w 4417162"/>
              <a:gd name="connsiteY139" fmla="*/ 6735762 h 6858000"/>
              <a:gd name="connsiteX140" fmla="*/ 184756 w 4417162"/>
              <a:gd name="connsiteY140" fmla="*/ 6791325 h 6858000"/>
              <a:gd name="connsiteX141" fmla="*/ 189795 w 4417162"/>
              <a:gd name="connsiteY141" fmla="*/ 6858000 h 6858000"/>
              <a:gd name="connsiteX142" fmla="*/ 334173 w 4417162"/>
              <a:gd name="connsiteY142" fmla="*/ 6858000 h 6858000"/>
              <a:gd name="connsiteX143" fmla="*/ 334174 w 4417162"/>
              <a:gd name="connsiteY143" fmla="*/ 6858000 h 6858000"/>
              <a:gd name="connsiteX144" fmla="*/ 4417162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4417162" y="0"/>
                </a:move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4417162"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435666D-50EE-46A8-8072-0587BFA95B32}"/>
              </a:ext>
            </a:extLst>
          </p:cNvPr>
          <p:cNvSpPr>
            <a:spLocks noGrp="1"/>
          </p:cNvSpPr>
          <p:nvPr>
            <p:ph type="ctrTitle"/>
          </p:nvPr>
        </p:nvSpPr>
        <p:spPr>
          <a:xfrm>
            <a:off x="457201" y="723406"/>
            <a:ext cx="3234018" cy="3826728"/>
          </a:xfrm>
        </p:spPr>
        <p:txBody>
          <a:bodyPr anchor="b">
            <a:normAutofit/>
          </a:bodyPr>
          <a:lstStyle/>
          <a:p>
            <a:r>
              <a:rPr lang="en-US" sz="3500"/>
              <a:t>Certificates are housed here. </a:t>
            </a:r>
            <a:br>
              <a:rPr lang="en-US" sz="3500"/>
            </a:br>
            <a:r>
              <a:rPr lang="en-US" sz="3500"/>
              <a:t>Some courses do not offer a certificate.</a:t>
            </a:r>
            <a:br>
              <a:rPr lang="en-US" sz="3500"/>
            </a:br>
            <a:endParaRPr lang="en-US" sz="3500"/>
          </a:p>
        </p:txBody>
      </p:sp>
      <p:sp>
        <p:nvSpPr>
          <p:cNvPr id="3" name="Subtitle 2">
            <a:extLst>
              <a:ext uri="{FF2B5EF4-FFF2-40B4-BE49-F238E27FC236}">
                <a16:creationId xmlns:a16="http://schemas.microsoft.com/office/drawing/2014/main" id="{44137EF2-1A34-471F-8081-DC1FF5865598}"/>
              </a:ext>
            </a:extLst>
          </p:cNvPr>
          <p:cNvSpPr>
            <a:spLocks noGrp="1"/>
          </p:cNvSpPr>
          <p:nvPr>
            <p:ph type="subTitle" idx="1"/>
          </p:nvPr>
        </p:nvSpPr>
        <p:spPr>
          <a:xfrm>
            <a:off x="458454" y="4778734"/>
            <a:ext cx="3220917" cy="1452160"/>
          </a:xfrm>
        </p:spPr>
        <p:txBody>
          <a:bodyPr anchor="t">
            <a:normAutofit/>
          </a:bodyPr>
          <a:lstStyle/>
          <a:p>
            <a:r>
              <a:rPr lang="en-US" sz="2000">
                <a:solidFill>
                  <a:schemeClr val="tx1">
                    <a:alpha val="60000"/>
                  </a:schemeClr>
                </a:solidFill>
              </a:rPr>
              <a:t>Your transcript contains every course you have taken on TRAIN.</a:t>
            </a:r>
          </a:p>
          <a:p>
            <a:endParaRPr lang="en-US" sz="2000">
              <a:solidFill>
                <a:schemeClr val="tx1">
                  <a:alpha val="60000"/>
                </a:schemeClr>
              </a:solidFill>
            </a:endParaRPr>
          </a:p>
        </p:txBody>
      </p:sp>
      <p:pic>
        <p:nvPicPr>
          <p:cNvPr id="5" name="Picture 4">
            <a:extLst>
              <a:ext uri="{FF2B5EF4-FFF2-40B4-BE49-F238E27FC236}">
                <a16:creationId xmlns:a16="http://schemas.microsoft.com/office/drawing/2014/main" id="{4A41B66C-BD1F-444D-B10E-117D9A1E5C50}"/>
              </a:ext>
            </a:extLst>
          </p:cNvPr>
          <p:cNvPicPr>
            <a:picLocks noChangeAspect="1"/>
          </p:cNvPicPr>
          <p:nvPr/>
        </p:nvPicPr>
        <p:blipFill>
          <a:blip r:embed="rId2"/>
          <a:stretch>
            <a:fillRect/>
          </a:stretch>
        </p:blipFill>
        <p:spPr>
          <a:xfrm>
            <a:off x="4916251" y="1489334"/>
            <a:ext cx="6631341" cy="3879332"/>
          </a:xfrm>
          <a:prstGeom prst="rect">
            <a:avLst/>
          </a:prstGeom>
        </p:spPr>
      </p:pic>
    </p:spTree>
    <p:extLst>
      <p:ext uri="{BB962C8B-B14F-4D97-AF65-F5344CB8AC3E}">
        <p14:creationId xmlns:p14="http://schemas.microsoft.com/office/powerpoint/2010/main" val="252344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11">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654674-054F-4DB7-8CE0-4C9D47D82C21}"/>
              </a:ext>
            </a:extLst>
          </p:cNvPr>
          <p:cNvSpPr>
            <a:spLocks noGrp="1"/>
          </p:cNvSpPr>
          <p:nvPr>
            <p:ph type="title"/>
          </p:nvPr>
        </p:nvSpPr>
        <p:spPr>
          <a:xfrm>
            <a:off x="5596501" y="489508"/>
            <a:ext cx="5754896" cy="1667569"/>
          </a:xfrm>
        </p:spPr>
        <p:txBody>
          <a:bodyPr anchor="b">
            <a:normAutofit/>
          </a:bodyPr>
          <a:lstStyle/>
          <a:p>
            <a:r>
              <a:rPr lang="en-US" sz="4000"/>
              <a:t>AASIS </a:t>
            </a:r>
          </a:p>
        </p:txBody>
      </p:sp>
      <p:pic>
        <p:nvPicPr>
          <p:cNvPr id="7" name="Graphic 6" descr="Meeting">
            <a:extLst>
              <a:ext uri="{FF2B5EF4-FFF2-40B4-BE49-F238E27FC236}">
                <a16:creationId xmlns:a16="http://schemas.microsoft.com/office/drawing/2014/main" id="{103690FF-264E-49AC-8749-339316A456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8130" y="1275070"/>
            <a:ext cx="3876165" cy="3876165"/>
          </a:xfrm>
          <a:prstGeom prst="rect">
            <a:avLst/>
          </a:prstGeom>
        </p:spPr>
      </p:pic>
      <p:sp>
        <p:nvSpPr>
          <p:cNvPr id="3" name="Content Placeholder 2">
            <a:extLst>
              <a:ext uri="{FF2B5EF4-FFF2-40B4-BE49-F238E27FC236}">
                <a16:creationId xmlns:a16="http://schemas.microsoft.com/office/drawing/2014/main" id="{B13E7756-5085-485D-9402-622FD765DD54}"/>
              </a:ext>
            </a:extLst>
          </p:cNvPr>
          <p:cNvSpPr>
            <a:spLocks noGrp="1"/>
          </p:cNvSpPr>
          <p:nvPr>
            <p:ph idx="1"/>
          </p:nvPr>
        </p:nvSpPr>
        <p:spPr>
          <a:xfrm>
            <a:off x="5596502" y="2405894"/>
            <a:ext cx="5754896" cy="3197464"/>
          </a:xfrm>
        </p:spPr>
        <p:txBody>
          <a:bodyPr anchor="t">
            <a:normAutofit/>
          </a:bodyPr>
          <a:lstStyle/>
          <a:p>
            <a:r>
              <a:rPr lang="en-US" sz="2000" dirty="0"/>
              <a:t>AASIS stands for Arkansas Administrative Statewide Information System.</a:t>
            </a:r>
          </a:p>
          <a:p>
            <a:r>
              <a:rPr lang="en-US" sz="2000" dirty="0"/>
              <a:t>AASIS is responsible for Personnel Management, Employee Benefits, and Budgeting to name a few of its functions.</a:t>
            </a:r>
          </a:p>
          <a:p>
            <a:r>
              <a:rPr lang="en-US" sz="2000" dirty="0"/>
              <a:t>Each employee has a unique AASIS number/employee identification number and once it is assigned, that will always be your number no matter what state agency you work for. </a:t>
            </a:r>
          </a:p>
          <a:p>
            <a:endParaRPr lang="en-US" sz="2000" dirty="0"/>
          </a:p>
          <a:p>
            <a:endParaRPr lang="en-US" sz="2000" dirty="0"/>
          </a:p>
        </p:txBody>
      </p:sp>
      <p:sp>
        <p:nvSpPr>
          <p:cNvPr id="22" name="Rectangle 13">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5">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84291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216</TotalTime>
  <Words>740</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Arkansas Department of Health  New Employee Orientation</vt:lpstr>
      <vt:lpstr>Welcome to NEO!</vt:lpstr>
      <vt:lpstr>Table of Courses</vt:lpstr>
      <vt:lpstr>Your TRAIN Account   </vt:lpstr>
      <vt:lpstr>TRAIN Parts and Pieces  </vt:lpstr>
      <vt:lpstr>You have courses?</vt:lpstr>
      <vt:lpstr>THREE DOTS …</vt:lpstr>
      <vt:lpstr>Certificates are housed here.  Some courses do not offer a certificate. </vt:lpstr>
      <vt:lpstr>AASIS </vt:lpstr>
      <vt:lpstr>Benefits and Payroll</vt:lpstr>
      <vt:lpstr>ADH INTRANET</vt:lpstr>
      <vt:lpstr> Are you finished?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Arkansas Department of Health  New Employee Orientation</dc:title>
  <dc:creator>Debra Morris (ADH)</dc:creator>
  <cp:lastModifiedBy>Katrinia Ward (ADH)</cp:lastModifiedBy>
  <cp:revision>10</cp:revision>
  <dcterms:created xsi:type="dcterms:W3CDTF">2022-03-15T13:23:09Z</dcterms:created>
  <dcterms:modified xsi:type="dcterms:W3CDTF">2025-01-06T18:17:57Z</dcterms:modified>
</cp:coreProperties>
</file>